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256" r:id="rId2"/>
    <p:sldId id="259" r:id="rId3"/>
    <p:sldId id="664" r:id="rId4"/>
    <p:sldId id="571" r:id="rId5"/>
    <p:sldId id="689" r:id="rId6"/>
    <p:sldId id="572" r:id="rId7"/>
    <p:sldId id="320" r:id="rId8"/>
    <p:sldId id="393" r:id="rId9"/>
    <p:sldId id="394" r:id="rId10"/>
    <p:sldId id="282" r:id="rId11"/>
    <p:sldId id="283" r:id="rId12"/>
    <p:sldId id="284" r:id="rId13"/>
    <p:sldId id="285" r:id="rId14"/>
    <p:sldId id="620" r:id="rId15"/>
    <p:sldId id="290" r:id="rId16"/>
    <p:sldId id="292" r:id="rId17"/>
    <p:sldId id="293" r:id="rId18"/>
    <p:sldId id="680" r:id="rId19"/>
    <p:sldId id="690" r:id="rId20"/>
    <p:sldId id="400" r:id="rId21"/>
    <p:sldId id="435" r:id="rId22"/>
    <p:sldId id="647" r:id="rId23"/>
    <p:sldId id="648" r:id="rId24"/>
    <p:sldId id="635" r:id="rId25"/>
    <p:sldId id="436" r:id="rId26"/>
    <p:sldId id="347" r:id="rId27"/>
    <p:sldId id="348" r:id="rId28"/>
    <p:sldId id="655" r:id="rId29"/>
    <p:sldId id="652" r:id="rId30"/>
    <p:sldId id="439" r:id="rId31"/>
    <p:sldId id="654" r:id="rId32"/>
    <p:sldId id="304" r:id="rId33"/>
    <p:sldId id="307" r:id="rId34"/>
    <p:sldId id="416" r:id="rId35"/>
    <p:sldId id="387" r:id="rId36"/>
    <p:sldId id="310"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DF89"/>
    <a:srgbClr val="38939D"/>
    <a:srgbClr val="66CCFF"/>
    <a:srgbClr val="008080"/>
    <a:srgbClr val="FFCC66"/>
    <a:srgbClr val="CC66FF"/>
    <a:srgbClr val="97DCFF"/>
    <a:srgbClr val="0595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833" autoAdjust="0"/>
    <p:restoredTop sz="79306" autoAdjust="0"/>
  </p:normalViewPr>
  <p:slideViewPr>
    <p:cSldViewPr>
      <p:cViewPr varScale="1">
        <p:scale>
          <a:sx n="91" d="100"/>
          <a:sy n="91" d="100"/>
        </p:scale>
        <p:origin x="990" y="90"/>
      </p:cViewPr>
      <p:guideLst>
        <p:guide orient="horz" pos="2160"/>
        <p:guide pos="3840"/>
      </p:guideLst>
    </p:cSldViewPr>
  </p:slideViewPr>
  <p:outlineViewPr>
    <p:cViewPr>
      <p:scale>
        <a:sx n="33" d="100"/>
        <a:sy n="33" d="100"/>
      </p:scale>
      <p:origin x="0" y="-69336"/>
    </p:cViewPr>
  </p:outlineViewPr>
  <p:notesTextViewPr>
    <p:cViewPr>
      <p:scale>
        <a:sx n="3" d="2"/>
        <a:sy n="3" d="2"/>
      </p:scale>
      <p:origin x="0" y="0"/>
    </p:cViewPr>
  </p:notesTextViewPr>
  <p:sorterViewPr>
    <p:cViewPr varScale="1">
      <p:scale>
        <a:sx n="1" d="1"/>
        <a:sy n="1" d="1"/>
      </p:scale>
      <p:origin x="0" y="-4368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0B9A41D-2C14-4FD9-A8FE-469DBFAB3809}" type="datetimeFigureOut">
              <a:rPr lang="en-CA" smtClean="0"/>
              <a:pPr/>
              <a:t>2018-10-17</a:t>
            </a:fld>
            <a:endParaRPr lang="en-CA"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CA"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A1F50BE-48AE-4332-BF46-C112AB8C5E91}" type="slidenum">
              <a:rPr lang="en-CA" smtClean="0"/>
              <a:pPr/>
              <a:t>‹#›</a:t>
            </a:fld>
            <a:endParaRPr lang="en-CA" dirty="0"/>
          </a:p>
        </p:txBody>
      </p:sp>
    </p:spTree>
    <p:extLst>
      <p:ext uri="{BB962C8B-B14F-4D97-AF65-F5344CB8AC3E}">
        <p14:creationId xmlns:p14="http://schemas.microsoft.com/office/powerpoint/2010/main" val="1304576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1</a:t>
            </a:fld>
            <a:endParaRPr lang="en-CA"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Can create a ‘network’ of interrelated resources through referencing rather than sending all the data. </a:t>
            </a:r>
            <a:r>
              <a:rPr lang="en-AU" sz="1200" dirty="0"/>
              <a:t>By</a:t>
            </a:r>
            <a:r>
              <a:rPr lang="en-AU" sz="1200" baseline="0" dirty="0"/>
              <a:t> </a:t>
            </a:r>
            <a:r>
              <a:rPr lang="en-AU" sz="1200" dirty="0"/>
              <a:t>resources referencing each other extensively they</a:t>
            </a:r>
            <a:r>
              <a:rPr lang="en-AU" sz="1200" baseline="0" dirty="0"/>
              <a:t> </a:t>
            </a:r>
            <a:r>
              <a:rPr lang="en-AU" sz="1200" dirty="0"/>
              <a:t>form a web of information.</a:t>
            </a:r>
          </a:p>
          <a:p>
            <a:endParaRPr lang="en-US" dirty="0"/>
          </a:p>
          <a:p>
            <a:endParaRPr lang="en-US"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14</a:t>
            </a:fld>
            <a:endParaRPr lang="en-CA" dirty="0"/>
          </a:p>
        </p:txBody>
      </p:sp>
    </p:spTree>
    <p:extLst>
      <p:ext uri="{BB962C8B-B14F-4D97-AF65-F5344CB8AC3E}">
        <p14:creationId xmlns:p14="http://schemas.microsoft.com/office/powerpoint/2010/main" val="1902489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Published</a:t>
            </a:r>
            <a:r>
              <a:rPr lang="en-US" baseline="0" dirty="0"/>
              <a:t> as HTML</a:t>
            </a:r>
          </a:p>
          <a:p>
            <a:r>
              <a:rPr lang="en-US" baseline="0" dirty="0"/>
              <a:t>Published using validation process  that performs consistency checks – like a software build</a:t>
            </a:r>
          </a:p>
          <a:p>
            <a:r>
              <a:rPr lang="en-US" baseline="0" dirty="0"/>
              <a:t>Really shouldn’t require much guidance to read, but a few things to call out</a:t>
            </a:r>
          </a:p>
          <a:p>
            <a:r>
              <a:rPr lang="en-US" baseline="0" dirty="0"/>
              <a:t>Objective of spec is developer can skim and decide in &lt; day</a:t>
            </a:r>
            <a:endParaRPr lang="en-CA" dirty="0"/>
          </a:p>
          <a:p>
            <a:endParaRPr lang="en-CA"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15</a:t>
            </a:fld>
            <a:endParaRPr lang="en-CA" dirty="0"/>
          </a:p>
        </p:txBody>
      </p:sp>
    </p:spTree>
    <p:extLst>
      <p:ext uri="{BB962C8B-B14F-4D97-AF65-F5344CB8AC3E}">
        <p14:creationId xmlns:p14="http://schemas.microsoft.com/office/powerpoint/2010/main" val="24909949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Jan-&gt;mid Nov. 2015 – unique systems accessing the HAPI test server</a:t>
            </a:r>
          </a:p>
        </p:txBody>
      </p:sp>
      <p:sp>
        <p:nvSpPr>
          <p:cNvPr id="4" name="Slide Number Placeholder 3"/>
          <p:cNvSpPr>
            <a:spLocks noGrp="1"/>
          </p:cNvSpPr>
          <p:nvPr>
            <p:ph type="sldNum" sz="quarter" idx="10"/>
          </p:nvPr>
        </p:nvSpPr>
        <p:spPr/>
        <p:txBody>
          <a:bodyPr/>
          <a:lstStyle/>
          <a:p>
            <a:fld id="{3A1F50BE-48AE-4332-BF46-C112AB8C5E91}" type="slidenum">
              <a:rPr lang="en-CA" smtClean="0"/>
              <a:pPr/>
              <a:t>18</a:t>
            </a:fld>
            <a:endParaRPr lang="en-CA" dirty="0"/>
          </a:p>
        </p:txBody>
      </p:sp>
    </p:spTree>
    <p:extLst>
      <p:ext uri="{BB962C8B-B14F-4D97-AF65-F5344CB8AC3E}">
        <p14:creationId xmlns:p14="http://schemas.microsoft.com/office/powerpoint/2010/main" val="3918306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3</a:t>
            </a:fld>
            <a:endParaRPr lang="en-CA" dirty="0"/>
          </a:p>
        </p:txBody>
      </p:sp>
    </p:spTree>
    <p:extLst>
      <p:ext uri="{BB962C8B-B14F-4D97-AF65-F5344CB8AC3E}">
        <p14:creationId xmlns:p14="http://schemas.microsoft.com/office/powerpoint/2010/main" val="2364501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6</a:t>
            </a:fld>
            <a:endParaRPr lang="en-CA" dirty="0"/>
          </a:p>
        </p:txBody>
      </p:sp>
    </p:spTree>
    <p:extLst>
      <p:ext uri="{BB962C8B-B14F-4D97-AF65-F5344CB8AC3E}">
        <p14:creationId xmlns:p14="http://schemas.microsoft.com/office/powerpoint/2010/main" val="1867335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7</a:t>
            </a:fld>
            <a:endParaRPr lang="en-CA" dirty="0"/>
          </a:p>
        </p:txBody>
      </p:sp>
    </p:spTree>
    <p:extLst>
      <p:ext uri="{BB962C8B-B14F-4D97-AF65-F5344CB8AC3E}">
        <p14:creationId xmlns:p14="http://schemas.microsoft.com/office/powerpoint/2010/main" val="19848841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many of your</a:t>
            </a:r>
            <a:r>
              <a:rPr lang="en-US" baseline="0" dirty="0"/>
              <a:t> systems have user interfaces that support even ¼ of this?</a:t>
            </a:r>
            <a:endParaRPr lang="en-CA"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8</a:t>
            </a:fld>
            <a:endParaRPr lang="en-CA" dirty="0"/>
          </a:p>
        </p:txBody>
      </p:sp>
    </p:spTree>
    <p:extLst>
      <p:ext uri="{BB962C8B-B14F-4D97-AF65-F5344CB8AC3E}">
        <p14:creationId xmlns:p14="http://schemas.microsoft.com/office/powerpoint/2010/main" val="1337351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happens when you apply the 80% . . .</a:t>
            </a:r>
            <a:endParaRPr lang="en-CA"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9</a:t>
            </a:fld>
            <a:endParaRPr lang="en-CA" dirty="0"/>
          </a:p>
        </p:txBody>
      </p:sp>
    </p:spTree>
    <p:extLst>
      <p:ext uri="{BB962C8B-B14F-4D97-AF65-F5344CB8AC3E}">
        <p14:creationId xmlns:p14="http://schemas.microsoft.com/office/powerpoint/2010/main" val="377674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10</a:t>
            </a:fld>
            <a:endParaRPr lang="en-CA" dirty="0"/>
          </a:p>
        </p:txBody>
      </p:sp>
    </p:spTree>
    <p:extLst>
      <p:ext uri="{BB962C8B-B14F-4D97-AF65-F5344CB8AC3E}">
        <p14:creationId xmlns:p14="http://schemas.microsoft.com/office/powerpoint/2010/main" val="3279809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28" indent="-171428">
              <a:buFontTx/>
              <a:buChar char="-"/>
            </a:pPr>
            <a:r>
              <a:rPr lang="nl-NL" dirty="0"/>
              <a:t>Resources are building blocks, but useful in their own right</a:t>
            </a:r>
          </a:p>
          <a:p>
            <a:pPr marL="171428" indent="-171428">
              <a:buFontTx/>
              <a:buChar char="-"/>
            </a:pPr>
            <a:r>
              <a:rPr lang="nl-NL" dirty="0"/>
              <a:t>Extensions supplement what resource doesn’t cover</a:t>
            </a:r>
          </a:p>
          <a:p>
            <a:pPr marL="171428" indent="-171428">
              <a:buFontTx/>
              <a:buChar char="-"/>
            </a:pPr>
            <a:r>
              <a:rPr lang="nl-NL" dirty="0"/>
              <a:t>Solutions can be simple or complex</a:t>
            </a:r>
          </a:p>
        </p:txBody>
      </p:sp>
      <p:sp>
        <p:nvSpPr>
          <p:cNvPr id="4" name="Date Placeholder 3"/>
          <p:cNvSpPr>
            <a:spLocks noGrp="1"/>
          </p:cNvSpPr>
          <p:nvPr>
            <p:ph type="dt" idx="10"/>
          </p:nvPr>
        </p:nvSpPr>
        <p:spPr/>
        <p:txBody>
          <a:bodyPr/>
          <a:lstStyle/>
          <a:p>
            <a:r>
              <a:rPr lang="nl-NL">
                <a:solidFill>
                  <a:prstClr val="black"/>
                </a:solidFill>
              </a:rPr>
              <a:t>25-6-2010</a:t>
            </a:r>
          </a:p>
        </p:txBody>
      </p:sp>
      <p:sp>
        <p:nvSpPr>
          <p:cNvPr id="5" name="Footer Placeholder 4"/>
          <p:cNvSpPr>
            <a:spLocks noGrp="1"/>
          </p:cNvSpPr>
          <p:nvPr>
            <p:ph type="ftr" sz="quarter" idx="11"/>
          </p:nvPr>
        </p:nvSpPr>
        <p:spPr/>
        <p:txBody>
          <a:bodyPr/>
          <a:lstStyle/>
          <a:p>
            <a:endParaRPr lang="nl-NL">
              <a:solidFill>
                <a:prstClr val="black"/>
              </a:solidFill>
            </a:endParaRPr>
          </a:p>
        </p:txBody>
      </p:sp>
      <p:sp>
        <p:nvSpPr>
          <p:cNvPr id="6" name="Slide Number Placeholder 5"/>
          <p:cNvSpPr>
            <a:spLocks noGrp="1"/>
          </p:cNvSpPr>
          <p:nvPr>
            <p:ph type="sldNum" sz="quarter" idx="12"/>
          </p:nvPr>
        </p:nvSpPr>
        <p:spPr/>
        <p:txBody>
          <a:bodyPr/>
          <a:lstStyle/>
          <a:p>
            <a:fld id="{016844DE-39AC-45D5-92A8-262EC95D3BAB}" type="slidenum">
              <a:rPr lang="nl-NL" smtClean="0">
                <a:solidFill>
                  <a:prstClr val="black"/>
                </a:solidFill>
              </a:rPr>
              <a:pPr/>
              <a:t>11</a:t>
            </a:fld>
            <a:endParaRPr lang="nl-NL">
              <a:solidFill>
                <a:prstClr val="black"/>
              </a:solidFill>
            </a:endParaRPr>
          </a:p>
        </p:txBody>
      </p:sp>
    </p:spTree>
    <p:extLst>
      <p:ext uri="{BB962C8B-B14F-4D97-AF65-F5344CB8AC3E}">
        <p14:creationId xmlns:p14="http://schemas.microsoft.com/office/powerpoint/2010/main" val="471287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a:t>
            </a:r>
            <a:r>
              <a:rPr lang="en-US" baseline="0" dirty="0"/>
              <a:t> few systems will ever see more than 40-50</a:t>
            </a:r>
            <a:endParaRPr lang="en-CA" dirty="0"/>
          </a:p>
        </p:txBody>
      </p:sp>
      <p:sp>
        <p:nvSpPr>
          <p:cNvPr id="4" name="Slide Number Placeholder 3"/>
          <p:cNvSpPr>
            <a:spLocks noGrp="1"/>
          </p:cNvSpPr>
          <p:nvPr>
            <p:ph type="sldNum" sz="quarter" idx="10"/>
          </p:nvPr>
        </p:nvSpPr>
        <p:spPr/>
        <p:txBody>
          <a:bodyPr/>
          <a:lstStyle/>
          <a:p>
            <a:fld id="{3A1F50BE-48AE-4332-BF46-C112AB8C5E91}" type="slidenum">
              <a:rPr lang="en-CA" smtClean="0"/>
              <a:pPr/>
              <a:t>13</a:t>
            </a:fld>
            <a:endParaRPr lang="en-CA" dirty="0"/>
          </a:p>
        </p:txBody>
      </p:sp>
    </p:spTree>
    <p:extLst>
      <p:ext uri="{BB962C8B-B14F-4D97-AF65-F5344CB8AC3E}">
        <p14:creationId xmlns:p14="http://schemas.microsoft.com/office/powerpoint/2010/main" val="18665784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203200" y="152400"/>
            <a:ext cx="11785600" cy="6477000"/>
            <a:chOff x="240" y="288"/>
            <a:chExt cx="5290" cy="3504"/>
          </a:xfrm>
        </p:grpSpPr>
        <p:sp>
          <p:nvSpPr>
            <p:cNvPr id="5" name="Rectangle 3"/>
            <p:cNvSpPr>
              <a:spLocks noChangeArrowheads="1"/>
            </p:cNvSpPr>
            <p:nvPr/>
          </p:nvSpPr>
          <p:spPr bwMode="blackWhite">
            <a:xfrm>
              <a:off x="240" y="288"/>
              <a:ext cx="5290" cy="3504"/>
            </a:xfrm>
            <a:prstGeom prst="rect">
              <a:avLst/>
            </a:prstGeom>
            <a:solidFill>
              <a:schemeClr val="bg1"/>
            </a:solidFill>
            <a:ln w="50800">
              <a:solidFill>
                <a:schemeClr val="folHlink"/>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1" hangingPunct="1"/>
              <a:endParaRPr lang="en-US" sz="2400" dirty="0">
                <a:latin typeface="Times New Roman" pitchFamily="18" charset="0"/>
              </a:endParaRPr>
            </a:p>
          </p:txBody>
        </p:sp>
        <p:sp>
          <p:nvSpPr>
            <p:cNvPr id="6" name="Rectangle 4"/>
            <p:cNvSpPr>
              <a:spLocks noChangeArrowheads="1"/>
            </p:cNvSpPr>
            <p:nvPr/>
          </p:nvSpPr>
          <p:spPr bwMode="auto">
            <a:xfrm>
              <a:off x="285" y="336"/>
              <a:ext cx="5184" cy="3408"/>
            </a:xfrm>
            <a:prstGeom prst="rect">
              <a:avLst/>
            </a:prstGeom>
            <a:noFill/>
            <a:ln w="9525">
              <a:solidFill>
                <a:schemeClr val="folHlink"/>
              </a:solidFill>
              <a:miter lim="800000"/>
              <a:headEnd/>
              <a:tailEnd/>
            </a:ln>
            <a:effectLst/>
            <a:extLst>
              <a:ext uri="{909E8E84-426E-40dd-AFC4-6F175D3DCCD1}">
                <a14:hiddenFill xmlns:a14="http://schemas.microsoft.com/office/drawing/2010/main" xmlns="">
                  <a:solidFill>
                    <a:schemeClr val="tx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1" hangingPunct="1"/>
              <a:endParaRPr lang="en-US" sz="2400" dirty="0">
                <a:latin typeface="Times New Roman" pitchFamily="18" charset="0"/>
              </a:endParaRPr>
            </a:p>
          </p:txBody>
        </p:sp>
        <p:sp>
          <p:nvSpPr>
            <p:cNvPr id="7" name="Line 5"/>
            <p:cNvSpPr>
              <a:spLocks noChangeShapeType="1"/>
            </p:cNvSpPr>
            <p:nvPr/>
          </p:nvSpPr>
          <p:spPr bwMode="auto">
            <a:xfrm>
              <a:off x="576" y="2256"/>
              <a:ext cx="4608" cy="0"/>
            </a:xfrm>
            <a:prstGeom prst="line">
              <a:avLst/>
            </a:prstGeom>
            <a:noFill/>
            <a:ln w="38100">
              <a:solidFill>
                <a:schemeClr val="accent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AU" sz="1800" dirty="0"/>
            </a:p>
          </p:txBody>
        </p:sp>
      </p:grpSp>
      <p:sp>
        <p:nvSpPr>
          <p:cNvPr id="8" name="Rectangle 12"/>
          <p:cNvSpPr>
            <a:spLocks noChangeArrowheads="1"/>
          </p:cNvSpPr>
          <p:nvPr/>
        </p:nvSpPr>
        <p:spPr bwMode="auto">
          <a:xfrm>
            <a:off x="0" y="6629400"/>
            <a:ext cx="12192000" cy="21544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r>
              <a:rPr lang="en-US" sz="800" b="1" dirty="0"/>
              <a:t>       © 2017 HL7 ® International. Licensed</a:t>
            </a:r>
            <a:r>
              <a:rPr lang="en-US" sz="800" b="1" baseline="0" dirty="0"/>
              <a:t> under Creative Commons</a:t>
            </a:r>
            <a:r>
              <a:rPr lang="en-US" sz="800" b="1" dirty="0"/>
              <a:t>. HL7 &amp; Health Level Seven are registered trademarks of Health Level Seven International. Reg. U.S. TM Office.</a:t>
            </a:r>
          </a:p>
        </p:txBody>
      </p:sp>
      <p:pic>
        <p:nvPicPr>
          <p:cNvPr id="9" name="Picture 13" descr="HL7 Internationa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1371" y="304800"/>
            <a:ext cx="1479549"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3798" name="Rectangle 6"/>
          <p:cNvSpPr>
            <a:spLocks noGrp="1" noChangeArrowheads="1"/>
          </p:cNvSpPr>
          <p:nvPr>
            <p:ph type="ctrTitle"/>
          </p:nvPr>
        </p:nvSpPr>
        <p:spPr>
          <a:xfrm>
            <a:off x="1625600" y="838200"/>
            <a:ext cx="9042400" cy="2559050"/>
          </a:xfrm>
        </p:spPr>
        <p:txBody>
          <a:bodyPr anchorCtr="1"/>
          <a:lstStyle>
            <a:lvl1pPr algn="ctr">
              <a:defRPr sz="5600"/>
            </a:lvl1pPr>
          </a:lstStyle>
          <a:p>
            <a:pPr lvl="0"/>
            <a:r>
              <a:rPr lang="en-US" noProof="0"/>
              <a:t>Click to edit Master title style</a:t>
            </a:r>
          </a:p>
        </p:txBody>
      </p:sp>
      <p:sp>
        <p:nvSpPr>
          <p:cNvPr id="33799" name="Rectangle 7"/>
          <p:cNvSpPr>
            <a:spLocks noGrp="1" noChangeArrowheads="1"/>
          </p:cNvSpPr>
          <p:nvPr>
            <p:ph type="subTitle" idx="1"/>
          </p:nvPr>
        </p:nvSpPr>
        <p:spPr>
          <a:xfrm>
            <a:off x="1828800" y="3962400"/>
            <a:ext cx="8534400" cy="1873250"/>
          </a:xfrm>
        </p:spPr>
        <p:txBody>
          <a:bodyPr/>
          <a:lstStyle>
            <a:lvl1pPr marL="0" indent="0" algn="ctr">
              <a:buFont typeface="Wingdings" pitchFamily="2" charset="2"/>
              <a:buNone/>
              <a:defRPr sz="3000"/>
            </a:lvl1pPr>
          </a:lstStyle>
          <a:p>
            <a:pPr lvl="0"/>
            <a:r>
              <a:rPr lang="en-US" noProof="0"/>
              <a:t>Click to edit Master subtitle style</a:t>
            </a:r>
          </a:p>
        </p:txBody>
      </p:sp>
      <p:pic>
        <p:nvPicPr>
          <p:cNvPr id="10" name="Picture 9"/>
          <p:cNvPicPr>
            <a:picLocks noChangeAspect="1"/>
          </p:cNvPicPr>
          <p:nvPr userDrawn="1"/>
        </p:nvPicPr>
        <p:blipFill rotWithShape="1">
          <a:blip r:embed="rId3" cstate="print">
            <a:extLst>
              <a:ext uri="{28A0092B-C50C-407E-A947-70E740481C1C}">
                <a14:useLocalDpi xmlns:a14="http://schemas.microsoft.com/office/drawing/2010/main" val="0"/>
              </a:ext>
            </a:extLst>
          </a:blip>
          <a:srcRect l="27071" t="19101" r="26890" b="29814"/>
          <a:stretch/>
        </p:blipFill>
        <p:spPr>
          <a:xfrm>
            <a:off x="9480376" y="260649"/>
            <a:ext cx="2305515" cy="1252151"/>
          </a:xfrm>
          <a:prstGeom prst="rect">
            <a:avLst/>
          </a:prstGeom>
        </p:spPr>
      </p:pic>
      <p:pic>
        <p:nvPicPr>
          <p:cNvPr id="11" name="Picture 4" descr="Creative Commons Licence"/>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87020" y="6192776"/>
            <a:ext cx="1117600" cy="29527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71907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5" name="Rectangle 4"/>
          <p:cNvSpPr/>
          <p:nvPr userDrawn="1"/>
        </p:nvSpPr>
        <p:spPr bwMode="auto">
          <a:xfrm>
            <a:off x="10502159" y="5565993"/>
            <a:ext cx="1344149" cy="936104"/>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A" sz="1800" b="0" i="0" u="none" strike="noStrike" cap="none" normalizeH="0" baseline="0" dirty="0">
              <a:ln>
                <a:noFill/>
              </a:ln>
              <a:solidFill>
                <a:schemeClr val="tx1"/>
              </a:solidFill>
              <a:effectLst/>
              <a:latin typeface="Arial" charset="0"/>
            </a:endParaRPr>
          </a:p>
        </p:txBody>
      </p:sp>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4" name="Picture 13" descr="HL7 International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31371" y="304800"/>
            <a:ext cx="1479549"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069022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31371" y="332657"/>
            <a:ext cx="8736971" cy="1152128"/>
          </a:xfrm>
        </p:spPr>
        <p:txBody>
          <a:bodyPr anchor="ct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4"/>
          </p:nvPr>
        </p:nvSpPr>
        <p:spPr>
          <a:xfrm>
            <a:off x="239349" y="6304236"/>
            <a:ext cx="960107" cy="221109"/>
          </a:xfrm>
          <a:prstGeom prst="rect">
            <a:avLst/>
          </a:prstGeom>
        </p:spPr>
        <p:txBody>
          <a:bodyPr vert="horz" lIns="91440" tIns="45720" rIns="91440" bIns="45720" rtlCol="0" anchor="ctr"/>
          <a:lstStyle>
            <a:lvl1pPr algn="l">
              <a:defRPr sz="1000">
                <a:solidFill>
                  <a:schemeClr val="tx1">
                    <a:tint val="75000"/>
                  </a:schemeClr>
                </a:solidFill>
              </a:defRPr>
            </a:lvl1pPr>
          </a:lstStyle>
          <a:p>
            <a:fld id="{5CC3E5C4-3E2B-40F1-9F2B-C46CEB0C88DF}" type="slidenum">
              <a:rPr lang="en-CA" smtClean="0"/>
              <a:pPr/>
              <a:t>‹#›</a:t>
            </a:fld>
            <a:endParaRPr lang="en-CA" dirty="0"/>
          </a:p>
        </p:txBody>
      </p:sp>
    </p:spTree>
    <p:extLst>
      <p:ext uri="{BB962C8B-B14F-4D97-AF65-F5344CB8AC3E}">
        <p14:creationId xmlns:p14="http://schemas.microsoft.com/office/powerpoint/2010/main" val="363856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8000" y="1828800"/>
            <a:ext cx="5486400" cy="45525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8800"/>
            <a:ext cx="5486400" cy="45525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239349" y="6304236"/>
            <a:ext cx="960107" cy="221109"/>
          </a:xfrm>
          <a:prstGeom prst="rect">
            <a:avLst/>
          </a:prstGeom>
        </p:spPr>
        <p:txBody>
          <a:bodyPr vert="horz" lIns="91440" tIns="45720" rIns="91440" bIns="45720" rtlCol="0" anchor="ctr"/>
          <a:lstStyle>
            <a:lvl1pPr algn="l">
              <a:defRPr sz="1000">
                <a:solidFill>
                  <a:schemeClr val="tx1">
                    <a:tint val="75000"/>
                  </a:schemeClr>
                </a:solidFill>
              </a:defRPr>
            </a:lvl1pPr>
          </a:lstStyle>
          <a:p>
            <a:fld id="{5CC3E5C4-3E2B-40F1-9F2B-C46CEB0C88DF}" type="slidenum">
              <a:rPr lang="en-CA" smtClean="0"/>
              <a:pPr/>
              <a:t>‹#›</a:t>
            </a:fld>
            <a:endParaRPr lang="en-CA" dirty="0"/>
          </a:p>
        </p:txBody>
      </p:sp>
    </p:spTree>
    <p:extLst>
      <p:ext uri="{BB962C8B-B14F-4D97-AF65-F5344CB8AC3E}">
        <p14:creationId xmlns:p14="http://schemas.microsoft.com/office/powerpoint/2010/main" val="555763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31371" y="332656"/>
            <a:ext cx="8736971" cy="1152128"/>
          </a:xfrm>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23392" y="1709118"/>
            <a:ext cx="5386917" cy="639762"/>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358032"/>
            <a:ext cx="5386917" cy="409530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709118"/>
            <a:ext cx="5389033" cy="639762"/>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358032"/>
            <a:ext cx="5389033" cy="409530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8479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5"/>
          <p:cNvSpPr>
            <a:spLocks noGrp="1"/>
          </p:cNvSpPr>
          <p:nvPr>
            <p:ph type="sldNum" sz="quarter" idx="4"/>
          </p:nvPr>
        </p:nvSpPr>
        <p:spPr>
          <a:xfrm>
            <a:off x="239349" y="6304236"/>
            <a:ext cx="960107" cy="221109"/>
          </a:xfrm>
          <a:prstGeom prst="rect">
            <a:avLst/>
          </a:prstGeom>
        </p:spPr>
        <p:txBody>
          <a:bodyPr vert="horz" lIns="91440" tIns="45720" rIns="91440" bIns="45720" rtlCol="0" anchor="ctr"/>
          <a:lstStyle>
            <a:lvl1pPr algn="l">
              <a:defRPr sz="1000">
                <a:solidFill>
                  <a:schemeClr val="tx1">
                    <a:tint val="75000"/>
                  </a:schemeClr>
                </a:solidFill>
              </a:defRPr>
            </a:lvl1pPr>
          </a:lstStyle>
          <a:p>
            <a:fld id="{5CC3E5C4-3E2B-40F1-9F2B-C46CEB0C88DF}" type="slidenum">
              <a:rPr lang="en-CA" smtClean="0"/>
              <a:pPr/>
              <a:t>‹#›</a:t>
            </a:fld>
            <a:endParaRPr lang="en-CA" dirty="0"/>
          </a:p>
        </p:txBody>
      </p:sp>
    </p:spTree>
    <p:extLst>
      <p:ext uri="{BB962C8B-B14F-4D97-AF65-F5344CB8AC3E}">
        <p14:creationId xmlns:p14="http://schemas.microsoft.com/office/powerpoint/2010/main" val="3432753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p:cNvSpPr/>
          <p:nvPr userDrawn="1"/>
        </p:nvSpPr>
        <p:spPr bwMode="auto">
          <a:xfrm>
            <a:off x="431371" y="252899"/>
            <a:ext cx="11425269" cy="6264696"/>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A" sz="1800" b="0" i="0" u="none" strike="noStrike" cap="none" normalizeH="0" baseline="0" dirty="0">
              <a:ln>
                <a:noFill/>
              </a:ln>
              <a:solidFill>
                <a:schemeClr val="tx1"/>
              </a:solidFill>
              <a:effectLst/>
              <a:latin typeface="Arial" charset="0"/>
            </a:endParaRPr>
          </a:p>
        </p:txBody>
      </p:sp>
      <p:sp>
        <p:nvSpPr>
          <p:cNvPr id="2" name="Slide Number Placeholder 5"/>
          <p:cNvSpPr>
            <a:spLocks noGrp="1"/>
          </p:cNvSpPr>
          <p:nvPr>
            <p:ph type="sldNum" sz="quarter" idx="4"/>
          </p:nvPr>
        </p:nvSpPr>
        <p:spPr>
          <a:xfrm>
            <a:off x="239349" y="6304236"/>
            <a:ext cx="960107" cy="221109"/>
          </a:xfrm>
          <a:prstGeom prst="rect">
            <a:avLst/>
          </a:prstGeom>
        </p:spPr>
        <p:txBody>
          <a:bodyPr vert="horz" lIns="91440" tIns="45720" rIns="91440" bIns="45720" rtlCol="0" anchor="ctr"/>
          <a:lstStyle>
            <a:lvl1pPr algn="l">
              <a:defRPr sz="1000">
                <a:solidFill>
                  <a:schemeClr val="tx1">
                    <a:tint val="75000"/>
                  </a:schemeClr>
                </a:solidFill>
              </a:defRPr>
            </a:lvl1pPr>
          </a:lstStyle>
          <a:p>
            <a:fld id="{5CC3E5C4-3E2B-40F1-9F2B-C46CEB0C88DF}" type="slidenum">
              <a:rPr lang="en-CA" smtClean="0"/>
              <a:pPr/>
              <a:t>‹#›</a:t>
            </a:fld>
            <a:endParaRPr lang="en-CA" dirty="0"/>
          </a:p>
        </p:txBody>
      </p:sp>
      <p:sp>
        <p:nvSpPr>
          <p:cNvPr id="4" name="Title 1"/>
          <p:cNvSpPr>
            <a:spLocks noGrp="1"/>
          </p:cNvSpPr>
          <p:nvPr>
            <p:ph type="title"/>
          </p:nvPr>
        </p:nvSpPr>
        <p:spPr>
          <a:xfrm>
            <a:off x="431371" y="332657"/>
            <a:ext cx="8736971" cy="1180142"/>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496780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ChangeArrowheads="1"/>
          </p:cNvSpPr>
          <p:nvPr/>
        </p:nvSpPr>
        <p:spPr bwMode="auto">
          <a:xfrm>
            <a:off x="203200" y="152400"/>
            <a:ext cx="11785600" cy="6477000"/>
          </a:xfrm>
          <a:prstGeom prst="rect">
            <a:avLst/>
          </a:prstGeom>
          <a:solidFill>
            <a:schemeClr val="bg1"/>
          </a:solidFill>
          <a:ln w="44450">
            <a:solidFill>
              <a:schemeClr val="folHlink"/>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1" hangingPunct="1"/>
            <a:endParaRPr lang="en-US" sz="2400" dirty="0">
              <a:latin typeface="Times New Roman" pitchFamily="18" charset="0"/>
            </a:endParaRPr>
          </a:p>
        </p:txBody>
      </p:sp>
      <p:sp>
        <p:nvSpPr>
          <p:cNvPr id="1027" name="Rectangle 4"/>
          <p:cNvSpPr>
            <a:spLocks noChangeArrowheads="1"/>
          </p:cNvSpPr>
          <p:nvPr/>
        </p:nvSpPr>
        <p:spPr bwMode="blackWhite">
          <a:xfrm>
            <a:off x="309034" y="236539"/>
            <a:ext cx="11571817" cy="6289675"/>
          </a:xfrm>
          <a:prstGeom prst="rect">
            <a:avLst/>
          </a:prstGeom>
          <a:solidFill>
            <a:schemeClr val="bg1"/>
          </a:solidFill>
          <a:ln w="9525">
            <a:solidFill>
              <a:schemeClr val="folHlink"/>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1" hangingPunct="1"/>
            <a:endParaRPr lang="en-US" sz="2400" dirty="0">
              <a:latin typeface="Times New Roman" pitchFamily="18" charset="0"/>
            </a:endParaRPr>
          </a:p>
        </p:txBody>
      </p:sp>
      <p:sp>
        <p:nvSpPr>
          <p:cNvPr id="1028" name="Line 5"/>
          <p:cNvSpPr>
            <a:spLocks noChangeShapeType="1"/>
          </p:cNvSpPr>
          <p:nvPr/>
        </p:nvSpPr>
        <p:spPr bwMode="auto">
          <a:xfrm>
            <a:off x="615951" y="1600200"/>
            <a:ext cx="11061700" cy="0"/>
          </a:xfrm>
          <a:prstGeom prst="line">
            <a:avLst/>
          </a:prstGeom>
          <a:noFill/>
          <a:ln w="38100">
            <a:solidFill>
              <a:schemeClr val="accent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AU" sz="1800" dirty="0"/>
          </a:p>
        </p:txBody>
      </p:sp>
      <p:sp>
        <p:nvSpPr>
          <p:cNvPr id="1029" name="Rectangle 6"/>
          <p:cNvSpPr>
            <a:spLocks noGrp="1" noChangeArrowheads="1"/>
          </p:cNvSpPr>
          <p:nvPr>
            <p:ph type="title"/>
          </p:nvPr>
        </p:nvSpPr>
        <p:spPr bwMode="auto">
          <a:xfrm>
            <a:off x="431371" y="332657"/>
            <a:ext cx="8736971" cy="11801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30" name="Rectangle 7"/>
          <p:cNvSpPr>
            <a:spLocks noGrp="1" noChangeArrowheads="1"/>
          </p:cNvSpPr>
          <p:nvPr>
            <p:ph type="body" idx="1"/>
          </p:nvPr>
        </p:nvSpPr>
        <p:spPr bwMode="auto">
          <a:xfrm>
            <a:off x="508000" y="1828800"/>
            <a:ext cx="11176000" cy="44805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1" name="Rectangle 13"/>
          <p:cNvSpPr>
            <a:spLocks noChangeArrowheads="1"/>
          </p:cNvSpPr>
          <p:nvPr/>
        </p:nvSpPr>
        <p:spPr bwMode="auto">
          <a:xfrm>
            <a:off x="304800" y="6643688"/>
            <a:ext cx="12192000" cy="2143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r>
              <a:rPr lang="en-US" sz="800" b="1" dirty="0"/>
              <a:t>© 2017 HL7 ® International. Licensed</a:t>
            </a:r>
            <a:r>
              <a:rPr lang="en-US" sz="800" b="1" baseline="0" dirty="0"/>
              <a:t> under Creative Commons</a:t>
            </a:r>
            <a:r>
              <a:rPr lang="en-US" sz="800" b="1" dirty="0"/>
              <a:t>. HL7 &amp; Health Level Seven are registered trademarks of Health Level Seven International. Reg. U.S. TM Office.</a:t>
            </a:r>
          </a:p>
        </p:txBody>
      </p:sp>
      <p:pic>
        <p:nvPicPr>
          <p:cNvPr id="9" name="Picture 8"/>
          <p:cNvPicPr>
            <a:picLocks noChangeAspect="1"/>
          </p:cNvPicPr>
          <p:nvPr userDrawn="1"/>
        </p:nvPicPr>
        <p:blipFill rotWithShape="1">
          <a:blip r:embed="rId9" cstate="print">
            <a:extLst>
              <a:ext uri="{28A0092B-C50C-407E-A947-70E740481C1C}">
                <a14:useLocalDpi xmlns:a14="http://schemas.microsoft.com/office/drawing/2010/main" val="0"/>
              </a:ext>
            </a:extLst>
          </a:blip>
          <a:srcRect l="27071" t="19101" r="26890" b="29814"/>
          <a:stretch/>
        </p:blipFill>
        <p:spPr>
          <a:xfrm>
            <a:off x="9624392" y="260649"/>
            <a:ext cx="2256944" cy="1252151"/>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3" r:id="rId2"/>
    <p:sldLayoutId id="2147483662" r:id="rId3"/>
    <p:sldLayoutId id="2147483664" r:id="rId4"/>
    <p:sldLayoutId id="2147483665" r:id="rId5"/>
    <p:sldLayoutId id="2147483666" r:id="rId6"/>
    <p:sldLayoutId id="2147483667" r:id="rId7"/>
  </p:sldLayoutIdLst>
  <p:hf hdr="0" ftr="0" dt="0"/>
  <p:txStyles>
    <p:titleStyle>
      <a:lvl1pPr algn="l" rtl="0" eaLnBrk="1" fontAlgn="base" hangingPunct="1">
        <a:lnSpc>
          <a:spcPct val="80000"/>
        </a:lnSpc>
        <a:spcBef>
          <a:spcPct val="0"/>
        </a:spcBef>
        <a:spcAft>
          <a:spcPct val="0"/>
        </a:spcAft>
        <a:defRPr sz="4000">
          <a:solidFill>
            <a:schemeClr val="tx2"/>
          </a:solidFill>
          <a:latin typeface="+mj-lt"/>
          <a:ea typeface="+mj-ea"/>
          <a:cs typeface="+mj-cs"/>
        </a:defRPr>
      </a:lvl1pPr>
      <a:lvl2pPr algn="l" rtl="0" eaLnBrk="1" fontAlgn="base" hangingPunct="1">
        <a:lnSpc>
          <a:spcPct val="80000"/>
        </a:lnSpc>
        <a:spcBef>
          <a:spcPct val="0"/>
        </a:spcBef>
        <a:spcAft>
          <a:spcPct val="0"/>
        </a:spcAft>
        <a:defRPr sz="4000">
          <a:solidFill>
            <a:schemeClr val="tx2"/>
          </a:solidFill>
          <a:latin typeface="Verdana" pitchFamily="34" charset="0"/>
        </a:defRPr>
      </a:lvl2pPr>
      <a:lvl3pPr algn="l" rtl="0" eaLnBrk="1" fontAlgn="base" hangingPunct="1">
        <a:lnSpc>
          <a:spcPct val="80000"/>
        </a:lnSpc>
        <a:spcBef>
          <a:spcPct val="0"/>
        </a:spcBef>
        <a:spcAft>
          <a:spcPct val="0"/>
        </a:spcAft>
        <a:defRPr sz="4000">
          <a:solidFill>
            <a:schemeClr val="tx2"/>
          </a:solidFill>
          <a:latin typeface="Verdana" pitchFamily="34" charset="0"/>
        </a:defRPr>
      </a:lvl3pPr>
      <a:lvl4pPr algn="l" rtl="0" eaLnBrk="1" fontAlgn="base" hangingPunct="1">
        <a:lnSpc>
          <a:spcPct val="80000"/>
        </a:lnSpc>
        <a:spcBef>
          <a:spcPct val="0"/>
        </a:spcBef>
        <a:spcAft>
          <a:spcPct val="0"/>
        </a:spcAft>
        <a:defRPr sz="4000">
          <a:solidFill>
            <a:schemeClr val="tx2"/>
          </a:solidFill>
          <a:latin typeface="Verdana" pitchFamily="34" charset="0"/>
        </a:defRPr>
      </a:lvl4pPr>
      <a:lvl5pPr algn="l" rtl="0" eaLnBrk="1" fontAlgn="base" hangingPunct="1">
        <a:lnSpc>
          <a:spcPct val="80000"/>
        </a:lnSpc>
        <a:spcBef>
          <a:spcPct val="0"/>
        </a:spcBef>
        <a:spcAft>
          <a:spcPct val="0"/>
        </a:spcAft>
        <a:defRPr sz="4000">
          <a:solidFill>
            <a:schemeClr val="tx2"/>
          </a:solidFill>
          <a:latin typeface="Verdana" pitchFamily="34" charset="0"/>
        </a:defRPr>
      </a:lvl5pPr>
      <a:lvl6pPr marL="457200" algn="l" rtl="0" eaLnBrk="1" fontAlgn="base" hangingPunct="1">
        <a:lnSpc>
          <a:spcPct val="80000"/>
        </a:lnSpc>
        <a:spcBef>
          <a:spcPct val="0"/>
        </a:spcBef>
        <a:spcAft>
          <a:spcPct val="0"/>
        </a:spcAft>
        <a:defRPr sz="4000">
          <a:solidFill>
            <a:schemeClr val="tx2"/>
          </a:solidFill>
          <a:latin typeface="Verdana" pitchFamily="34" charset="0"/>
        </a:defRPr>
      </a:lvl6pPr>
      <a:lvl7pPr marL="914400" algn="l" rtl="0" eaLnBrk="1" fontAlgn="base" hangingPunct="1">
        <a:lnSpc>
          <a:spcPct val="80000"/>
        </a:lnSpc>
        <a:spcBef>
          <a:spcPct val="0"/>
        </a:spcBef>
        <a:spcAft>
          <a:spcPct val="0"/>
        </a:spcAft>
        <a:defRPr sz="4000">
          <a:solidFill>
            <a:schemeClr val="tx2"/>
          </a:solidFill>
          <a:latin typeface="Verdana" pitchFamily="34" charset="0"/>
        </a:defRPr>
      </a:lvl7pPr>
      <a:lvl8pPr marL="1371600" algn="l" rtl="0" eaLnBrk="1" fontAlgn="base" hangingPunct="1">
        <a:lnSpc>
          <a:spcPct val="80000"/>
        </a:lnSpc>
        <a:spcBef>
          <a:spcPct val="0"/>
        </a:spcBef>
        <a:spcAft>
          <a:spcPct val="0"/>
        </a:spcAft>
        <a:defRPr sz="4000">
          <a:solidFill>
            <a:schemeClr val="tx2"/>
          </a:solidFill>
          <a:latin typeface="Verdana" pitchFamily="34" charset="0"/>
        </a:defRPr>
      </a:lvl8pPr>
      <a:lvl9pPr marL="1828800" algn="l" rtl="0" eaLnBrk="1" fontAlgn="base" hangingPunct="1">
        <a:lnSpc>
          <a:spcPct val="80000"/>
        </a:lnSpc>
        <a:spcBef>
          <a:spcPct val="0"/>
        </a:spcBef>
        <a:spcAft>
          <a:spcPct val="0"/>
        </a:spcAft>
        <a:defRPr sz="4000">
          <a:solidFill>
            <a:schemeClr val="tx2"/>
          </a:solidFill>
          <a:latin typeface="Verdana" pitchFamily="34" charset="0"/>
        </a:defRPr>
      </a:lvl9pPr>
    </p:titleStyle>
    <p:bodyStyle>
      <a:lvl1pPr marL="342900" indent="-342900" algn="l" rtl="0" eaLnBrk="1" fontAlgn="base" hangingPunct="1">
        <a:spcBef>
          <a:spcPct val="20000"/>
        </a:spcBef>
        <a:spcAft>
          <a:spcPct val="0"/>
        </a:spcAft>
        <a:buClr>
          <a:schemeClr val="accent1"/>
        </a:buClr>
        <a:buSzPct val="75000"/>
        <a:buFont typeface="Wingdings" pitchFamily="2" charset="2"/>
        <a:buChar char="n"/>
        <a:defRPr sz="31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SzPct val="65000"/>
        <a:buFont typeface="Wingdings" pitchFamily="2" charset="2"/>
        <a:buChar char="Ø"/>
        <a:defRPr sz="2600">
          <a:solidFill>
            <a:schemeClr val="tx1"/>
          </a:solidFill>
          <a:latin typeface="+mn-lt"/>
        </a:defRPr>
      </a:lvl2pPr>
      <a:lvl3pPr marL="1143000" indent="-228600" algn="l" rtl="0" eaLnBrk="1" fontAlgn="base" hangingPunct="1">
        <a:spcBef>
          <a:spcPct val="20000"/>
        </a:spcBef>
        <a:spcAft>
          <a:spcPct val="0"/>
        </a:spcAft>
        <a:buClr>
          <a:schemeClr val="folHlink"/>
        </a:buClr>
        <a:buSzPct val="55000"/>
        <a:buFont typeface="Wingdings" pitchFamily="2" charset="2"/>
        <a:buChar char="n"/>
        <a:defRPr sz="2400">
          <a:solidFill>
            <a:schemeClr val="tx1"/>
          </a:solidFill>
          <a:latin typeface="+mn-lt"/>
        </a:defRPr>
      </a:lvl3pPr>
      <a:lvl4pPr marL="1600200" indent="-228600" algn="l" rtl="0" eaLnBrk="1" fontAlgn="base" hangingPunct="1">
        <a:spcBef>
          <a:spcPct val="20000"/>
        </a:spcBef>
        <a:spcAft>
          <a:spcPct val="0"/>
        </a:spcAft>
        <a:buClr>
          <a:schemeClr val="folHlink"/>
        </a:buClr>
        <a:buChar char="•"/>
        <a:defRPr sz="2000">
          <a:solidFill>
            <a:schemeClr val="tx1"/>
          </a:solidFill>
          <a:latin typeface="+mn-lt"/>
        </a:defRPr>
      </a:lvl4pPr>
      <a:lvl5pPr marL="20574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5pPr>
      <a:lvl6pPr marL="25146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6pPr>
      <a:lvl7pPr marL="29718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7pPr>
      <a:lvl8pPr marL="34290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8pPr>
      <a:lvl9pPr marL="3886200" indent="-228600" algn="l" rtl="0" eaLnBrk="1" fontAlgn="base" hangingPunct="1">
        <a:spcBef>
          <a:spcPct val="20000"/>
        </a:spcBef>
        <a:spcAft>
          <a:spcPct val="0"/>
        </a:spcAft>
        <a:buClr>
          <a:schemeClr val="folHlink"/>
        </a:buClr>
        <a:buSzPct val="85000"/>
        <a:buFont typeface="Wingdings" pitchFamily="2" charset="2"/>
        <a:buChar char="ü"/>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18" Type="http://schemas.openxmlformats.org/officeDocument/2006/relationships/image" Target="../media/image28.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png"/><Relationship Id="rId17" Type="http://schemas.openxmlformats.org/officeDocument/2006/relationships/image" Target="../media/image27.png"/><Relationship Id="rId2" Type="http://schemas.openxmlformats.org/officeDocument/2006/relationships/image" Target="../media/image12.png"/><Relationship Id="rId16" Type="http://schemas.openxmlformats.org/officeDocument/2006/relationships/image" Target="../media/image26.png"/><Relationship Id="rId1" Type="http://schemas.openxmlformats.org/officeDocument/2006/relationships/slideLayout" Target="../slideLayouts/slideLayout6.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5" Type="http://schemas.openxmlformats.org/officeDocument/2006/relationships/image" Target="../media/image25.png"/><Relationship Id="rId10" Type="http://schemas.openxmlformats.org/officeDocument/2006/relationships/image" Target="../media/image20.png"/><Relationship Id="rId19" Type="http://schemas.openxmlformats.org/officeDocument/2006/relationships/image" Target="../media/image29.png"/><Relationship Id="rId4" Type="http://schemas.openxmlformats.org/officeDocument/2006/relationships/image" Target="../media/image14.png"/><Relationship Id="rId9" Type="http://schemas.openxmlformats.org/officeDocument/2006/relationships/image" Target="../media/image19.png"/><Relationship Id="rId14"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mailto:lmckenzie@gevityinc.com" TargetMode="Externa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6.png"/><Relationship Id="rId1" Type="http://schemas.openxmlformats.org/officeDocument/2006/relationships/slideLayout" Target="../slideLayouts/slideLayout3.xml"/><Relationship Id="rId4" Type="http://schemas.openxmlformats.org/officeDocument/2006/relationships/image" Target="../media/image37.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6.xml"/><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creativecommons.org/licenses/by/3.0/deed.en_GB"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hyperlink" Target="http://bit.ly/dayofthedev2018"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hyperlink" Target="https://chat.fhir.org/#narrow/stream/terminology"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Intro to FHIR</a:t>
            </a:r>
            <a:br>
              <a:rPr lang="en-AU" dirty="0"/>
            </a:br>
            <a:r>
              <a:rPr lang="en-AU" dirty="0"/>
              <a:t>and Terminology Services</a:t>
            </a:r>
          </a:p>
        </p:txBody>
      </p:sp>
      <p:sp>
        <p:nvSpPr>
          <p:cNvPr id="3" name="Subtitle 2"/>
          <p:cNvSpPr>
            <a:spLocks noGrp="1"/>
          </p:cNvSpPr>
          <p:nvPr>
            <p:ph type="subTitle" idx="1"/>
          </p:nvPr>
        </p:nvSpPr>
        <p:spPr/>
        <p:txBody>
          <a:bodyPr/>
          <a:lstStyle/>
          <a:p>
            <a:r>
              <a:rPr lang="en-US" sz="3200">
                <a:ea typeface="ＭＳ Ｐゴシック" pitchFamily="34" charset="-128"/>
              </a:rPr>
              <a:t>October 17, </a:t>
            </a:r>
            <a:r>
              <a:rPr lang="en-US" sz="3200" dirty="0">
                <a:ea typeface="ＭＳ Ｐゴシック" pitchFamily="34" charset="-128"/>
              </a:rPr>
              <a:t>2018</a:t>
            </a:r>
          </a:p>
          <a:p>
            <a:r>
              <a:rPr lang="en-US" sz="3200" dirty="0">
                <a:ea typeface="ＭＳ Ｐゴシック" pitchFamily="34" charset="-128"/>
              </a:rPr>
              <a:t>Lloyd McKenzie</a:t>
            </a:r>
          </a:p>
          <a:p>
            <a:r>
              <a:rPr lang="en-US" sz="3200" dirty="0">
                <a:ea typeface="ＭＳ Ｐゴシック" pitchFamily="34" charset="-128"/>
              </a:rPr>
              <a:t>SNOMED Day of the Dev</a:t>
            </a:r>
          </a:p>
        </p:txBody>
      </p:sp>
    </p:spTree>
    <p:extLst>
      <p:ext uri="{BB962C8B-B14F-4D97-AF65-F5344CB8AC3E}">
        <p14:creationId xmlns:p14="http://schemas.microsoft.com/office/powerpoint/2010/main" val="34958557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t>FHIR Resources</a:t>
            </a:r>
          </a:p>
        </p:txBody>
      </p:sp>
      <p:sp>
        <p:nvSpPr>
          <p:cNvPr id="2" name="Text Placeholder 1"/>
          <p:cNvSpPr>
            <a:spLocks noGrp="1"/>
          </p:cNvSpPr>
          <p:nvPr>
            <p:ph type="body" idx="1"/>
          </p:nvPr>
        </p:nvSpPr>
        <p:spPr/>
        <p:txBody>
          <a:bodyPr/>
          <a:lstStyle/>
          <a:p>
            <a:endParaRPr lang="en-CA" dirty="0"/>
          </a:p>
        </p:txBody>
      </p:sp>
    </p:spTree>
    <p:extLst>
      <p:ext uri="{BB962C8B-B14F-4D97-AF65-F5344CB8AC3E}">
        <p14:creationId xmlns:p14="http://schemas.microsoft.com/office/powerpoint/2010/main" val="1250328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4" descr="http://images.fastcompany.com/upload/lego-rack.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1919584" y="4508290"/>
            <a:ext cx="1872188" cy="181242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6" name="Picture 2" descr="http://cache.jalopnik.com/assets/images/12/2008/12/medium_title-lego_01.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19560" y="2105880"/>
            <a:ext cx="1872208" cy="186830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2" name="Picture 2" descr="http://images.bit-tech.net/content_images/2010/07/fun-with-lego/lego2.jp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7536176" y="2136984"/>
            <a:ext cx="2751013" cy="374028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1268" name="Picture 4" descr="http://t2.gstatic.com/images?q=tbn:ANd9GcQbAvF0UYEu8-e5rAydpYTsKO552hR1jnYyEb8UCh_isD97Ka7S7Jl6AtWzL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a:stretch/>
        </p:blipFill>
        <p:spPr bwMode="auto">
          <a:xfrm>
            <a:off x="4943872" y="2564921"/>
            <a:ext cx="1491344" cy="244825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4079777" y="3295821"/>
            <a:ext cx="678391" cy="1107996"/>
          </a:xfrm>
          <a:prstGeom prst="rect">
            <a:avLst/>
          </a:prstGeom>
          <a:noFill/>
        </p:spPr>
        <p:txBody>
          <a:bodyPr wrap="none" rtlCol="0">
            <a:spAutoFit/>
          </a:bodyPr>
          <a:lstStyle/>
          <a:p>
            <a:r>
              <a:rPr lang="nl-NL" sz="6600" dirty="0">
                <a:solidFill>
                  <a:schemeClr val="bg2">
                    <a:lumMod val="50000"/>
                  </a:schemeClr>
                </a:solidFill>
              </a:rPr>
              <a:t>+</a:t>
            </a:r>
          </a:p>
        </p:txBody>
      </p:sp>
      <p:sp>
        <p:nvSpPr>
          <p:cNvPr id="9" name="TextBox 8"/>
          <p:cNvSpPr txBox="1"/>
          <p:nvPr/>
        </p:nvSpPr>
        <p:spPr>
          <a:xfrm>
            <a:off x="6672065" y="3236979"/>
            <a:ext cx="678391" cy="1107996"/>
          </a:xfrm>
          <a:prstGeom prst="rect">
            <a:avLst/>
          </a:prstGeom>
          <a:noFill/>
        </p:spPr>
        <p:txBody>
          <a:bodyPr wrap="none" rtlCol="0">
            <a:spAutoFit/>
          </a:bodyPr>
          <a:lstStyle/>
          <a:p>
            <a:r>
              <a:rPr lang="nl-NL" sz="6600" dirty="0">
                <a:solidFill>
                  <a:schemeClr val="bg2">
                    <a:lumMod val="50000"/>
                  </a:schemeClr>
                </a:solidFill>
              </a:rPr>
              <a:t>=</a:t>
            </a:r>
          </a:p>
        </p:txBody>
      </p:sp>
      <p:sp>
        <p:nvSpPr>
          <p:cNvPr id="3" name="Title 2"/>
          <p:cNvSpPr>
            <a:spLocks noGrp="1"/>
          </p:cNvSpPr>
          <p:nvPr>
            <p:ph type="title"/>
          </p:nvPr>
        </p:nvSpPr>
        <p:spPr>
          <a:xfrm>
            <a:off x="1919536" y="332656"/>
            <a:ext cx="6552728" cy="1152128"/>
          </a:xfrm>
        </p:spPr>
        <p:txBody>
          <a:bodyPr/>
          <a:lstStyle/>
          <a:p>
            <a:r>
              <a:rPr lang="en-US" noProof="0" dirty="0"/>
              <a:t>FHIR solutions</a:t>
            </a:r>
          </a:p>
        </p:txBody>
      </p:sp>
      <p:sp>
        <p:nvSpPr>
          <p:cNvPr id="5" name="Slide Number Placeholder 4"/>
          <p:cNvSpPr>
            <a:spLocks noGrp="1"/>
          </p:cNvSpPr>
          <p:nvPr>
            <p:ph type="sldNum" sz="quarter" idx="4"/>
          </p:nvPr>
        </p:nvSpPr>
        <p:spPr/>
        <p:txBody>
          <a:bodyPr/>
          <a:lstStyle/>
          <a:p>
            <a:fld id="{5CC3E5C4-3E2B-40F1-9F2B-C46CEB0C88DF}" type="slidenum">
              <a:rPr lang="en-CA" smtClean="0"/>
              <a:pPr/>
              <a:t>11</a:t>
            </a:fld>
            <a:endParaRPr lang="en-CA" dirty="0"/>
          </a:p>
        </p:txBody>
      </p:sp>
      <p:sp>
        <p:nvSpPr>
          <p:cNvPr id="4" name="TextBox 3"/>
          <p:cNvSpPr txBox="1"/>
          <p:nvPr/>
        </p:nvSpPr>
        <p:spPr>
          <a:xfrm>
            <a:off x="2063552" y="1700808"/>
            <a:ext cx="1728220" cy="400110"/>
          </a:xfrm>
          <a:prstGeom prst="rect">
            <a:avLst/>
          </a:prstGeom>
          <a:noFill/>
        </p:spPr>
        <p:txBody>
          <a:bodyPr wrap="square" rtlCol="0">
            <a:spAutoFit/>
          </a:bodyPr>
          <a:lstStyle/>
          <a:p>
            <a:r>
              <a:rPr lang="en-US" sz="2000" b="1" dirty="0"/>
              <a:t>Resources</a:t>
            </a:r>
            <a:endParaRPr lang="en-CA" sz="2000" b="1" dirty="0"/>
          </a:p>
        </p:txBody>
      </p:sp>
      <p:sp>
        <p:nvSpPr>
          <p:cNvPr id="10" name="TextBox 9"/>
          <p:cNvSpPr txBox="1"/>
          <p:nvPr/>
        </p:nvSpPr>
        <p:spPr>
          <a:xfrm>
            <a:off x="4867174" y="1700808"/>
            <a:ext cx="1588867" cy="400110"/>
          </a:xfrm>
          <a:prstGeom prst="rect">
            <a:avLst/>
          </a:prstGeom>
          <a:noFill/>
        </p:spPr>
        <p:txBody>
          <a:bodyPr wrap="square" rtlCol="0">
            <a:spAutoFit/>
          </a:bodyPr>
          <a:lstStyle/>
          <a:p>
            <a:r>
              <a:rPr lang="en-US" sz="2000" b="1" dirty="0"/>
              <a:t>Extensions</a:t>
            </a:r>
            <a:endParaRPr lang="en-CA" sz="2000" b="1" dirty="0"/>
          </a:p>
        </p:txBody>
      </p:sp>
      <p:sp>
        <p:nvSpPr>
          <p:cNvPr id="11" name="TextBox 10"/>
          <p:cNvSpPr txBox="1"/>
          <p:nvPr/>
        </p:nvSpPr>
        <p:spPr>
          <a:xfrm>
            <a:off x="8256240" y="1700808"/>
            <a:ext cx="1296144" cy="400110"/>
          </a:xfrm>
          <a:prstGeom prst="rect">
            <a:avLst/>
          </a:prstGeom>
          <a:noFill/>
        </p:spPr>
        <p:txBody>
          <a:bodyPr wrap="square" rtlCol="0">
            <a:spAutoFit/>
          </a:bodyPr>
          <a:lstStyle/>
          <a:p>
            <a:r>
              <a:rPr lang="en-US" sz="2000" b="1" dirty="0"/>
              <a:t>Solution</a:t>
            </a:r>
            <a:endParaRPr lang="en-CA" sz="2000" b="1" dirty="0"/>
          </a:p>
        </p:txBody>
      </p:sp>
    </p:spTree>
    <p:extLst>
      <p:ext uri="{BB962C8B-B14F-4D97-AF65-F5344CB8AC3E}">
        <p14:creationId xmlns:p14="http://schemas.microsoft.com/office/powerpoint/2010/main" val="2156970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Resources</a:t>
            </a:r>
          </a:p>
        </p:txBody>
      </p:sp>
      <p:sp>
        <p:nvSpPr>
          <p:cNvPr id="3" name="Content Placeholder 2"/>
          <p:cNvSpPr>
            <a:spLocks noGrp="1"/>
          </p:cNvSpPr>
          <p:nvPr>
            <p:ph idx="1"/>
          </p:nvPr>
        </p:nvSpPr>
        <p:spPr/>
        <p:txBody>
          <a:bodyPr/>
          <a:lstStyle/>
          <a:p>
            <a:r>
              <a:rPr lang="en-US" noProof="0" dirty="0"/>
              <a:t>“Resources” are:</a:t>
            </a:r>
          </a:p>
          <a:p>
            <a:pPr lvl="1"/>
            <a:r>
              <a:rPr lang="en-US" noProof="0" dirty="0"/>
              <a:t>Small logically discrete units of exchange</a:t>
            </a:r>
          </a:p>
          <a:p>
            <a:pPr lvl="1"/>
            <a:r>
              <a:rPr lang="en-US" noProof="0" dirty="0"/>
              <a:t>Defined behavior and meaning</a:t>
            </a:r>
          </a:p>
          <a:p>
            <a:pPr lvl="1"/>
            <a:r>
              <a:rPr lang="en-US" noProof="0" dirty="0"/>
              <a:t>Known identity / location</a:t>
            </a:r>
          </a:p>
          <a:p>
            <a:pPr lvl="1"/>
            <a:r>
              <a:rPr lang="en-US" noProof="0" dirty="0"/>
              <a:t>Smallest unit of transaction</a:t>
            </a:r>
          </a:p>
          <a:p>
            <a:pPr lvl="1"/>
            <a:r>
              <a:rPr lang="en-US" noProof="0" dirty="0"/>
              <a:t>“of interest” to healthcare</a:t>
            </a:r>
          </a:p>
          <a:p>
            <a:pPr lvl="1"/>
            <a:endParaRPr lang="en-US" noProof="0" dirty="0"/>
          </a:p>
          <a:p>
            <a:pPr lvl="1"/>
            <a:r>
              <a:rPr lang="en-US" noProof="0" dirty="0"/>
              <a:t>V2: Sort of like Segments</a:t>
            </a:r>
          </a:p>
          <a:p>
            <a:pPr lvl="1"/>
            <a:r>
              <a:rPr lang="en-US" noProof="0" dirty="0"/>
              <a:t>V3: Sort of like CMETs</a:t>
            </a:r>
          </a:p>
        </p:txBody>
      </p:sp>
      <p:sp>
        <p:nvSpPr>
          <p:cNvPr id="4" name="Slide Number Placeholder 3"/>
          <p:cNvSpPr>
            <a:spLocks noGrp="1"/>
          </p:cNvSpPr>
          <p:nvPr>
            <p:ph type="sldNum" sz="quarter" idx="4"/>
          </p:nvPr>
        </p:nvSpPr>
        <p:spPr/>
        <p:txBody>
          <a:bodyPr/>
          <a:lstStyle/>
          <a:p>
            <a:fld id="{5CC3E5C4-3E2B-40F1-9F2B-C46CEB0C88DF}" type="slidenum">
              <a:rPr lang="en-CA" smtClean="0"/>
              <a:pPr/>
              <a:t>12</a:t>
            </a:fld>
            <a:endParaRPr lang="en-CA" dirty="0"/>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7071" t="19101" r="26890" b="29814"/>
          <a:stretch/>
        </p:blipFill>
        <p:spPr>
          <a:xfrm>
            <a:off x="8400256" y="265047"/>
            <a:ext cx="2034746" cy="1252151"/>
          </a:xfrm>
          <a:prstGeom prst="rect">
            <a:avLst/>
          </a:prstGeom>
        </p:spPr>
      </p:pic>
      <p:pic>
        <p:nvPicPr>
          <p:cNvPr id="5122" name="Picture 2" descr="C:\Users\office\AppData\Local\Microsoft\Windows\Temporary Internet Files\Content.IE5\5WDXES51\MC900439816[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85968" y="3356992"/>
            <a:ext cx="2362324" cy="2362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7999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noProof="0" dirty="0"/>
              <a:t>What’s a Resource?</a:t>
            </a:r>
          </a:p>
        </p:txBody>
      </p:sp>
      <p:sp>
        <p:nvSpPr>
          <p:cNvPr id="9" name="Text Placeholder 8"/>
          <p:cNvSpPr>
            <a:spLocks noGrp="1"/>
          </p:cNvSpPr>
          <p:nvPr>
            <p:ph type="body" idx="1"/>
          </p:nvPr>
        </p:nvSpPr>
        <p:spPr/>
        <p:txBody>
          <a:bodyPr/>
          <a:lstStyle/>
          <a:p>
            <a:r>
              <a:rPr lang="en-US" noProof="0" dirty="0"/>
              <a:t>Examples</a:t>
            </a:r>
          </a:p>
        </p:txBody>
      </p:sp>
      <p:sp>
        <p:nvSpPr>
          <p:cNvPr id="7" name="Content Placeholder 6"/>
          <p:cNvSpPr>
            <a:spLocks noGrp="1"/>
          </p:cNvSpPr>
          <p:nvPr>
            <p:ph sz="half" idx="2"/>
          </p:nvPr>
        </p:nvSpPr>
        <p:spPr/>
        <p:txBody>
          <a:bodyPr/>
          <a:lstStyle/>
          <a:p>
            <a:r>
              <a:rPr lang="en-US" noProof="0" dirty="0"/>
              <a:t>Administrative</a:t>
            </a:r>
          </a:p>
          <a:p>
            <a:pPr lvl="1"/>
            <a:r>
              <a:rPr lang="en-US" noProof="0" dirty="0"/>
              <a:t>Patient, Practitioner, Organization, Location, Coverage, Invoice</a:t>
            </a:r>
          </a:p>
          <a:p>
            <a:r>
              <a:rPr lang="en-US" noProof="0" dirty="0"/>
              <a:t>Clinical Concepts</a:t>
            </a:r>
          </a:p>
          <a:p>
            <a:pPr lvl="1"/>
            <a:r>
              <a:rPr lang="en-US" noProof="0" dirty="0"/>
              <a:t>Allergy, Condition, Family History, Care Plan</a:t>
            </a:r>
          </a:p>
          <a:p>
            <a:r>
              <a:rPr lang="en-US" noProof="0" dirty="0"/>
              <a:t>Infrastructure</a:t>
            </a:r>
          </a:p>
          <a:p>
            <a:pPr lvl="1"/>
            <a:r>
              <a:rPr lang="en-US" noProof="0" dirty="0"/>
              <a:t>Document, Message, Profile, Conformance</a:t>
            </a:r>
          </a:p>
        </p:txBody>
      </p:sp>
      <p:sp>
        <p:nvSpPr>
          <p:cNvPr id="10" name="Text Placeholder 9"/>
          <p:cNvSpPr>
            <a:spLocks noGrp="1"/>
          </p:cNvSpPr>
          <p:nvPr>
            <p:ph type="body" sz="quarter" idx="3"/>
          </p:nvPr>
        </p:nvSpPr>
        <p:spPr/>
        <p:txBody>
          <a:bodyPr/>
          <a:lstStyle/>
          <a:p>
            <a:r>
              <a:rPr lang="en-US" noProof="0" dirty="0"/>
              <a:t>Non-examples</a:t>
            </a:r>
          </a:p>
        </p:txBody>
      </p:sp>
      <p:sp>
        <p:nvSpPr>
          <p:cNvPr id="11" name="Content Placeholder 10"/>
          <p:cNvSpPr>
            <a:spLocks noGrp="1"/>
          </p:cNvSpPr>
          <p:nvPr>
            <p:ph sz="quarter" idx="4"/>
          </p:nvPr>
        </p:nvSpPr>
        <p:spPr/>
        <p:txBody>
          <a:bodyPr/>
          <a:lstStyle/>
          <a:p>
            <a:r>
              <a:rPr lang="en-US" noProof="0" dirty="0"/>
              <a:t>Gender</a:t>
            </a:r>
          </a:p>
          <a:p>
            <a:pPr lvl="1"/>
            <a:r>
              <a:rPr lang="en-US" noProof="0" dirty="0"/>
              <a:t>Too small</a:t>
            </a:r>
          </a:p>
          <a:p>
            <a:r>
              <a:rPr lang="en-US" noProof="0" dirty="0"/>
              <a:t>Electronic Health Record </a:t>
            </a:r>
          </a:p>
          <a:p>
            <a:pPr lvl="1"/>
            <a:r>
              <a:rPr lang="en-US" noProof="0" dirty="0"/>
              <a:t>Too big</a:t>
            </a:r>
          </a:p>
          <a:p>
            <a:r>
              <a:rPr lang="en-US" noProof="0" dirty="0"/>
              <a:t>Blood Pressure</a:t>
            </a:r>
          </a:p>
          <a:p>
            <a:pPr lvl="1"/>
            <a:r>
              <a:rPr lang="en-US" noProof="0" dirty="0"/>
              <a:t>Too specific</a:t>
            </a:r>
          </a:p>
          <a:p>
            <a:r>
              <a:rPr lang="en-US" noProof="0" dirty="0"/>
              <a:t>Intervention</a:t>
            </a:r>
          </a:p>
          <a:p>
            <a:pPr lvl="1"/>
            <a:r>
              <a:rPr lang="en-US" noProof="0" dirty="0"/>
              <a:t>Too broad</a:t>
            </a:r>
          </a:p>
        </p:txBody>
      </p:sp>
      <p:sp>
        <p:nvSpPr>
          <p:cNvPr id="4" name="Slide Number Placeholder 3"/>
          <p:cNvSpPr>
            <a:spLocks noGrp="1"/>
          </p:cNvSpPr>
          <p:nvPr>
            <p:ph type="sldNum" sz="quarter" idx="10"/>
          </p:nvPr>
        </p:nvSpPr>
        <p:spPr>
          <a:xfrm>
            <a:off x="1524001" y="6303963"/>
            <a:ext cx="720725" cy="220662"/>
          </a:xfrm>
          <a:prstGeom prst="rect">
            <a:avLst/>
          </a:prstGeom>
        </p:spPr>
        <p:txBody>
          <a:bodyPr/>
          <a:lstStyle/>
          <a:p>
            <a:fld id="{5CC3E5C4-3E2B-40F1-9F2B-C46CEB0C88DF}" type="slidenum">
              <a:rPr lang="en-CA" smtClean="0"/>
              <a:pPr/>
              <a:t>13</a:t>
            </a:fld>
            <a:endParaRPr lang="en-CA" dirty="0"/>
          </a:p>
        </p:txBody>
      </p:sp>
      <p:sp>
        <p:nvSpPr>
          <p:cNvPr id="12" name="TextBox 11"/>
          <p:cNvSpPr txBox="1"/>
          <p:nvPr/>
        </p:nvSpPr>
        <p:spPr>
          <a:xfrm>
            <a:off x="4727848" y="5805264"/>
            <a:ext cx="4896544" cy="707886"/>
          </a:xfrm>
          <a:prstGeom prst="rect">
            <a:avLst/>
          </a:prstGeom>
          <a:noFill/>
        </p:spPr>
        <p:txBody>
          <a:bodyPr wrap="square" rtlCol="0">
            <a:spAutoFit/>
          </a:bodyPr>
          <a:lstStyle/>
          <a:p>
            <a:r>
              <a:rPr lang="en-US" sz="4000" b="1" dirty="0">
                <a:solidFill>
                  <a:schemeClr val="accent1"/>
                </a:solidFill>
              </a:rPr>
              <a:t>100-150 total - ever</a:t>
            </a:r>
            <a:endParaRPr lang="en-CA" sz="4000" b="1" dirty="0">
              <a:solidFill>
                <a:schemeClr val="accent1"/>
              </a:solidFill>
            </a:endParaRPr>
          </a:p>
        </p:txBody>
      </p:sp>
    </p:spTree>
    <p:extLst>
      <p:ext uri="{BB962C8B-B14F-4D97-AF65-F5344CB8AC3E}">
        <p14:creationId xmlns:p14="http://schemas.microsoft.com/office/powerpoint/2010/main" val="1797951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xEl>
                                              <p:pRg st="0" end="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xEl>
                                              <p:pRg st="2" end="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xEl>
                                              <p:pRg st="4" end="4"/>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1">
                                            <p:txEl>
                                              <p:pRg st="6" end="6"/>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1" grpId="0" uiExpand="1" build="p"/>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Connecting Resources</a:t>
            </a:r>
            <a:endParaRPr lang="en-US" dirty="0"/>
          </a:p>
        </p:txBody>
      </p:sp>
      <p:pic>
        <p:nvPicPr>
          <p:cNvPr id="5" name="Picture 4" descr="procedur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0501" y="1712016"/>
            <a:ext cx="10388531" cy="4813327"/>
          </a:xfrm>
          <a:prstGeom prst="rect">
            <a:avLst/>
          </a:prstGeom>
        </p:spPr>
      </p:pic>
      <p:sp>
        <p:nvSpPr>
          <p:cNvPr id="7" name="Rectangle 6"/>
          <p:cNvSpPr/>
          <p:nvPr/>
        </p:nvSpPr>
        <p:spPr bwMode="auto">
          <a:xfrm>
            <a:off x="8616400" y="3512446"/>
            <a:ext cx="2376144" cy="2652858"/>
          </a:xfrm>
          <a:prstGeom prst="rect">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dirty="0">
              <a:latin typeface="Arial" charset="0"/>
            </a:endParaRPr>
          </a:p>
        </p:txBody>
      </p:sp>
      <p:sp>
        <p:nvSpPr>
          <p:cNvPr id="8" name="Rounded Rectangle 7"/>
          <p:cNvSpPr/>
          <p:nvPr/>
        </p:nvSpPr>
        <p:spPr bwMode="auto">
          <a:xfrm>
            <a:off x="8760296" y="3667825"/>
            <a:ext cx="1152128" cy="288032"/>
          </a:xfrm>
          <a:prstGeom prst="roundRect">
            <a:avLst/>
          </a:prstGeom>
          <a:solidFill>
            <a:schemeClr val="bg1">
              <a:lumMod val="85000"/>
            </a:schemeClr>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1100" dirty="0">
                <a:latin typeface="Arial" charset="0"/>
              </a:rPr>
              <a:t>FHIR resource</a:t>
            </a:r>
          </a:p>
        </p:txBody>
      </p:sp>
      <p:sp>
        <p:nvSpPr>
          <p:cNvPr id="9" name="TextBox 8"/>
          <p:cNvSpPr txBox="1"/>
          <p:nvPr/>
        </p:nvSpPr>
        <p:spPr>
          <a:xfrm>
            <a:off x="9059363" y="4020709"/>
            <a:ext cx="1933181" cy="954107"/>
          </a:xfrm>
          <a:prstGeom prst="rect">
            <a:avLst/>
          </a:prstGeom>
          <a:noFill/>
        </p:spPr>
        <p:txBody>
          <a:bodyPr wrap="square" rtlCol="0">
            <a:spAutoFit/>
          </a:bodyPr>
          <a:lstStyle/>
          <a:p>
            <a:r>
              <a:rPr lang="en-AU" sz="1400" dirty="0"/>
              <a:t>“container” of information that represent something in the real world </a:t>
            </a:r>
            <a:endParaRPr lang="en-US" sz="1400" dirty="0"/>
          </a:p>
        </p:txBody>
      </p:sp>
      <p:cxnSp>
        <p:nvCxnSpPr>
          <p:cNvPr id="11" name="Curved Connector 10"/>
          <p:cNvCxnSpPr/>
          <p:nvPr/>
        </p:nvCxnSpPr>
        <p:spPr bwMode="auto">
          <a:xfrm>
            <a:off x="8771330" y="5235845"/>
            <a:ext cx="720080" cy="216024"/>
          </a:xfrm>
          <a:prstGeom prst="curvedConnector3">
            <a:avLst>
              <a:gd name="adj1" fmla="val 50000"/>
            </a:avLst>
          </a:prstGeom>
          <a:solidFill>
            <a:schemeClr val="accent1"/>
          </a:solidFill>
          <a:ln w="25400" cap="rnd" cmpd="sng" algn="ctr">
            <a:solidFill>
              <a:schemeClr val="tx1"/>
            </a:solidFill>
            <a:prstDash val="solid"/>
            <a:round/>
            <a:headEnd type="none" w="med" len="med"/>
            <a:tailEnd type="triangle" w="lg" len="lg"/>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2" name="TextBox 11"/>
          <p:cNvSpPr txBox="1"/>
          <p:nvPr/>
        </p:nvSpPr>
        <p:spPr>
          <a:xfrm>
            <a:off x="9048388" y="5546976"/>
            <a:ext cx="1512168" cy="523220"/>
          </a:xfrm>
          <a:prstGeom prst="rect">
            <a:avLst/>
          </a:prstGeom>
          <a:noFill/>
        </p:spPr>
        <p:txBody>
          <a:bodyPr wrap="square" rtlCol="0">
            <a:spAutoFit/>
          </a:bodyPr>
          <a:lstStyle/>
          <a:p>
            <a:r>
              <a:rPr lang="en-US" sz="1400" dirty="0"/>
              <a:t>Link between resources</a:t>
            </a:r>
          </a:p>
        </p:txBody>
      </p:sp>
      <p:sp>
        <p:nvSpPr>
          <p:cNvPr id="13" name="Slide Number Placeholder 3">
            <a:extLst>
              <a:ext uri="{FF2B5EF4-FFF2-40B4-BE49-F238E27FC236}">
                <a16:creationId xmlns:a16="http://schemas.microsoft.com/office/drawing/2014/main" id="{266AB0BD-F029-4303-804F-8C663753034C}"/>
              </a:ext>
            </a:extLst>
          </p:cNvPr>
          <p:cNvSpPr>
            <a:spLocks noGrp="1"/>
          </p:cNvSpPr>
          <p:nvPr>
            <p:ph type="sldNum" sz="quarter" idx="4"/>
          </p:nvPr>
        </p:nvSpPr>
        <p:spPr>
          <a:xfrm>
            <a:off x="239349" y="6304236"/>
            <a:ext cx="960107" cy="221109"/>
          </a:xfrm>
        </p:spPr>
        <p:txBody>
          <a:bodyPr/>
          <a:lstStyle/>
          <a:p>
            <a:fld id="{5CC3E5C4-3E2B-40F1-9F2B-C46CEB0C88DF}" type="slidenum">
              <a:rPr lang="en-CA" smtClean="0"/>
              <a:pPr/>
              <a:t>14</a:t>
            </a:fld>
            <a:endParaRPr lang="en-CA" dirty="0"/>
          </a:p>
        </p:txBody>
      </p:sp>
    </p:spTree>
    <p:extLst>
      <p:ext uri="{BB962C8B-B14F-4D97-AF65-F5344CB8AC3E}">
        <p14:creationId xmlns:p14="http://schemas.microsoft.com/office/powerpoint/2010/main" val="22214189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47528" y="304642"/>
            <a:ext cx="6552728" cy="1180142"/>
          </a:xfrm>
        </p:spPr>
        <p:txBody>
          <a:bodyPr/>
          <a:lstStyle/>
          <a:p>
            <a:r>
              <a:rPr lang="en-US" noProof="0" dirty="0"/>
              <a:t>(FHIR home)</a:t>
            </a:r>
          </a:p>
        </p:txBody>
      </p:sp>
      <p:pic>
        <p:nvPicPr>
          <p:cNvPr id="5" name="Picture 4"/>
          <p:cNvPicPr>
            <a:picLocks noChangeAspect="1"/>
          </p:cNvPicPr>
          <p:nvPr/>
        </p:nvPicPr>
        <p:blipFill>
          <a:blip r:embed="rId3"/>
          <a:stretch>
            <a:fillRect/>
          </a:stretch>
        </p:blipFill>
        <p:spPr>
          <a:xfrm>
            <a:off x="1806154" y="243534"/>
            <a:ext cx="8611633" cy="6281811"/>
          </a:xfrm>
          <a:prstGeom prst="rect">
            <a:avLst/>
          </a:prstGeom>
        </p:spPr>
      </p:pic>
      <p:sp>
        <p:nvSpPr>
          <p:cNvPr id="2" name="Slide Number Placeholder 1"/>
          <p:cNvSpPr>
            <a:spLocks noGrp="1"/>
          </p:cNvSpPr>
          <p:nvPr>
            <p:ph type="sldNum" sz="quarter" idx="4"/>
          </p:nvPr>
        </p:nvSpPr>
        <p:spPr/>
        <p:txBody>
          <a:bodyPr/>
          <a:lstStyle/>
          <a:p>
            <a:fld id="{5CC3E5C4-3E2B-40F1-9F2B-C46CEB0C88DF}" type="slidenum">
              <a:rPr lang="en-CA" smtClean="0"/>
              <a:pPr/>
              <a:t>15</a:t>
            </a:fld>
            <a:endParaRPr lang="en-CA" dirty="0"/>
          </a:p>
        </p:txBody>
      </p:sp>
      <p:sp>
        <p:nvSpPr>
          <p:cNvPr id="9" name="TextBox 8"/>
          <p:cNvSpPr txBox="1"/>
          <p:nvPr/>
        </p:nvSpPr>
        <p:spPr>
          <a:xfrm>
            <a:off x="4295801" y="927383"/>
            <a:ext cx="3320091" cy="769441"/>
          </a:xfrm>
          <a:prstGeom prst="rect">
            <a:avLst/>
          </a:prstGeom>
          <a:noFill/>
        </p:spPr>
        <p:txBody>
          <a:bodyPr wrap="square" rtlCol="0">
            <a:spAutoFit/>
          </a:bodyPr>
          <a:lstStyle/>
          <a:p>
            <a:pPr algn="ctr"/>
            <a:r>
              <a:rPr lang="en-US" sz="4400" b="1" dirty="0">
                <a:solidFill>
                  <a:srgbClr val="FF0000"/>
                </a:solidFill>
              </a:rPr>
              <a:t>hl7.org/</a:t>
            </a:r>
            <a:r>
              <a:rPr lang="en-US" sz="4400" b="1" dirty="0" err="1">
                <a:solidFill>
                  <a:srgbClr val="FF0000"/>
                </a:solidFill>
              </a:rPr>
              <a:t>fhir</a:t>
            </a:r>
            <a:endParaRPr lang="en-CA" sz="4400" b="1" dirty="0">
              <a:solidFill>
                <a:srgbClr val="FF0000"/>
              </a:solidFill>
            </a:endParaRPr>
          </a:p>
        </p:txBody>
      </p:sp>
    </p:spTree>
    <p:extLst>
      <p:ext uri="{BB962C8B-B14F-4D97-AF65-F5344CB8AC3E}">
        <p14:creationId xmlns:p14="http://schemas.microsoft.com/office/powerpoint/2010/main" val="15072078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562">
            <a:extLst>
              <a:ext uri="{FF2B5EF4-FFF2-40B4-BE49-F238E27FC236}">
                <a16:creationId xmlns:a16="http://schemas.microsoft.com/office/drawing/2014/main" id="{9EA31835-0A5D-482B-9555-F910C71D8EAA}"/>
              </a:ext>
            </a:extLst>
          </p:cNvPr>
          <p:cNvSpPr/>
          <p:nvPr/>
        </p:nvSpPr>
        <p:spPr>
          <a:xfrm>
            <a:off x="4119844" y="5850122"/>
            <a:ext cx="1835400" cy="517199"/>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a:spcBef>
                <a:spcPts val="0"/>
              </a:spcBef>
            </a:pPr>
            <a:endParaRPr sz="1600">
              <a:solidFill>
                <a:srgbClr val="3F3F3F"/>
              </a:solidFill>
              <a:latin typeface="Souce Sans Pro"/>
              <a:ea typeface="Souce Sans Pro"/>
              <a:cs typeface="Souce Sans Pro"/>
              <a:sym typeface="Souce Sans Pro"/>
            </a:endParaRPr>
          </a:p>
        </p:txBody>
      </p:sp>
      <p:sp>
        <p:nvSpPr>
          <p:cNvPr id="2" name="Title 1">
            <a:extLst>
              <a:ext uri="{FF2B5EF4-FFF2-40B4-BE49-F238E27FC236}">
                <a16:creationId xmlns:a16="http://schemas.microsoft.com/office/drawing/2014/main" id="{A17A3D2D-5544-465F-BBCA-8D80EBF886A5}"/>
              </a:ext>
            </a:extLst>
          </p:cNvPr>
          <p:cNvSpPr>
            <a:spLocks noGrp="1"/>
          </p:cNvSpPr>
          <p:nvPr>
            <p:ph type="title"/>
          </p:nvPr>
        </p:nvSpPr>
        <p:spPr/>
        <p:txBody>
          <a:bodyPr/>
          <a:lstStyle/>
          <a:p>
            <a:r>
              <a:rPr lang="en-CA" dirty="0"/>
              <a:t>SMART on FHIR</a:t>
            </a:r>
          </a:p>
        </p:txBody>
      </p:sp>
      <p:sp>
        <p:nvSpPr>
          <p:cNvPr id="3" name="Slide Number Placeholder 2">
            <a:extLst>
              <a:ext uri="{FF2B5EF4-FFF2-40B4-BE49-F238E27FC236}">
                <a16:creationId xmlns:a16="http://schemas.microsoft.com/office/drawing/2014/main" id="{02D0CBEF-D6FA-4E2B-B8ED-B125A2E3490F}"/>
              </a:ext>
            </a:extLst>
          </p:cNvPr>
          <p:cNvSpPr>
            <a:spLocks noGrp="1"/>
          </p:cNvSpPr>
          <p:nvPr>
            <p:ph type="sldNum" sz="quarter" idx="11"/>
          </p:nvPr>
        </p:nvSpPr>
        <p:spPr/>
        <p:txBody>
          <a:bodyPr/>
          <a:lstStyle/>
          <a:p>
            <a:fld id="{5CC3E5C4-3E2B-40F1-9F2B-C46CEB0C88DF}" type="slidenum">
              <a:rPr lang="en-CA" smtClean="0"/>
              <a:pPr/>
              <a:t>16</a:t>
            </a:fld>
            <a:endParaRPr lang="en-CA" dirty="0"/>
          </a:p>
        </p:txBody>
      </p:sp>
      <p:sp>
        <p:nvSpPr>
          <p:cNvPr id="4" name="Shape 511">
            <a:extLst>
              <a:ext uri="{FF2B5EF4-FFF2-40B4-BE49-F238E27FC236}">
                <a16:creationId xmlns:a16="http://schemas.microsoft.com/office/drawing/2014/main" id="{480C85B3-AA36-414F-9EB4-88BB162BCC00}"/>
              </a:ext>
            </a:extLst>
          </p:cNvPr>
          <p:cNvSpPr/>
          <p:nvPr/>
        </p:nvSpPr>
        <p:spPr>
          <a:xfrm>
            <a:off x="2398668" y="4284912"/>
            <a:ext cx="3409199" cy="512400"/>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algn="ctr">
              <a:spcBef>
                <a:spcPts val="0"/>
              </a:spcBef>
              <a:buSzPct val="25000"/>
            </a:pPr>
            <a:r>
              <a:rPr lang="en" sz="1600">
                <a:solidFill>
                  <a:srgbClr val="3F3F3F"/>
                </a:solidFill>
                <a:latin typeface="Calibri"/>
                <a:ea typeface="Calibri"/>
                <a:cs typeface="Calibri"/>
                <a:sym typeface="Calibri"/>
              </a:rPr>
              <a:t>MU-oriented</a:t>
            </a:r>
            <a:br>
              <a:rPr lang="en" sz="1600">
                <a:solidFill>
                  <a:srgbClr val="3F3F3F"/>
                </a:solidFill>
                <a:latin typeface="Calibri"/>
                <a:ea typeface="Calibri"/>
                <a:cs typeface="Calibri"/>
                <a:sym typeface="Calibri"/>
              </a:rPr>
            </a:br>
            <a:r>
              <a:rPr lang="en" sz="1600">
                <a:solidFill>
                  <a:srgbClr val="3F3F3F"/>
                </a:solidFill>
                <a:latin typeface="Calibri"/>
                <a:ea typeface="Calibri"/>
                <a:cs typeface="Calibri"/>
                <a:sym typeface="Calibri"/>
              </a:rPr>
              <a:t>FHIR Data Profiles</a:t>
            </a:r>
          </a:p>
        </p:txBody>
      </p:sp>
      <p:sp>
        <p:nvSpPr>
          <p:cNvPr id="5" name="Shape 512">
            <a:extLst>
              <a:ext uri="{FF2B5EF4-FFF2-40B4-BE49-F238E27FC236}">
                <a16:creationId xmlns:a16="http://schemas.microsoft.com/office/drawing/2014/main" id="{1B1BD943-5478-43F8-8CE5-E50DAC32D8E9}"/>
              </a:ext>
            </a:extLst>
          </p:cNvPr>
          <p:cNvSpPr/>
          <p:nvPr/>
        </p:nvSpPr>
        <p:spPr>
          <a:xfrm>
            <a:off x="2398668" y="3535506"/>
            <a:ext cx="3409199" cy="668400"/>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algn="ctr">
              <a:spcBef>
                <a:spcPts val="0"/>
              </a:spcBef>
            </a:pPr>
            <a:endParaRPr>
              <a:solidFill>
                <a:srgbClr val="000000"/>
              </a:solidFill>
              <a:latin typeface="Souce Sans Pro"/>
              <a:ea typeface="Souce Sans Pro"/>
              <a:cs typeface="Souce Sans Pro"/>
              <a:sym typeface="Souce Sans Pro"/>
            </a:endParaRPr>
          </a:p>
        </p:txBody>
      </p:sp>
      <p:sp>
        <p:nvSpPr>
          <p:cNvPr id="6" name="Shape 513">
            <a:extLst>
              <a:ext uri="{FF2B5EF4-FFF2-40B4-BE49-F238E27FC236}">
                <a16:creationId xmlns:a16="http://schemas.microsoft.com/office/drawing/2014/main" id="{B6F1E154-7853-4056-BA22-426A830D5983}"/>
              </a:ext>
            </a:extLst>
          </p:cNvPr>
          <p:cNvSpPr/>
          <p:nvPr/>
        </p:nvSpPr>
        <p:spPr>
          <a:xfrm>
            <a:off x="2877556" y="1716082"/>
            <a:ext cx="3178499" cy="1163699"/>
          </a:xfrm>
          <a:prstGeom prst="roundRect">
            <a:avLst>
              <a:gd name="adj" fmla="val 16667"/>
            </a:avLst>
          </a:prstGeom>
          <a:gradFill>
            <a:gsLst>
              <a:gs pos="0">
                <a:srgbClr val="FFE2CA"/>
              </a:gs>
              <a:gs pos="35000">
                <a:srgbClr val="FFEADA"/>
              </a:gs>
              <a:gs pos="100000">
                <a:srgbClr val="FEF8F1"/>
              </a:gs>
            </a:gsLst>
            <a:lin ang="16200038" scaled="0"/>
          </a:gradFill>
          <a:ln>
            <a:noFill/>
          </a:ln>
        </p:spPr>
        <p:txBody>
          <a:bodyPr lIns="91425" tIns="45700" rIns="91425" bIns="45700" anchor="ctr" anchorCtr="0">
            <a:noAutofit/>
          </a:bodyPr>
          <a:lstStyle/>
          <a:p>
            <a:pPr algn="ctr">
              <a:spcBef>
                <a:spcPts val="0"/>
              </a:spcBef>
            </a:pPr>
            <a:endParaRPr sz="1200">
              <a:solidFill>
                <a:srgbClr val="000000"/>
              </a:solidFill>
              <a:latin typeface="Calibri"/>
              <a:ea typeface="Calibri"/>
              <a:cs typeface="Calibri"/>
              <a:sym typeface="Calibri"/>
            </a:endParaRPr>
          </a:p>
          <a:p>
            <a:pPr algn="ctr">
              <a:spcBef>
                <a:spcPts val="0"/>
              </a:spcBef>
            </a:pPr>
            <a:endParaRPr sz="1200">
              <a:solidFill>
                <a:srgbClr val="000000"/>
              </a:solidFill>
              <a:latin typeface="Calibri"/>
              <a:ea typeface="Calibri"/>
              <a:cs typeface="Calibri"/>
              <a:sym typeface="Calibri"/>
            </a:endParaRPr>
          </a:p>
          <a:p>
            <a:pPr algn="ctr">
              <a:spcBef>
                <a:spcPts val="0"/>
              </a:spcBef>
            </a:pPr>
            <a:endParaRPr sz="1200">
              <a:solidFill>
                <a:srgbClr val="000000"/>
              </a:solidFill>
              <a:latin typeface="Calibri"/>
              <a:ea typeface="Calibri"/>
              <a:cs typeface="Calibri"/>
              <a:sym typeface="Calibri"/>
            </a:endParaRPr>
          </a:p>
          <a:p>
            <a:pPr algn="ctr">
              <a:spcBef>
                <a:spcPts val="0"/>
              </a:spcBef>
            </a:pPr>
            <a:endParaRPr sz="1200">
              <a:solidFill>
                <a:srgbClr val="000000"/>
              </a:solidFill>
              <a:latin typeface="Calibri"/>
              <a:ea typeface="Calibri"/>
              <a:cs typeface="Calibri"/>
              <a:sym typeface="Calibri"/>
            </a:endParaRPr>
          </a:p>
          <a:p>
            <a:pPr algn="ctr">
              <a:spcBef>
                <a:spcPts val="0"/>
              </a:spcBef>
            </a:pPr>
            <a:endParaRPr sz="1200">
              <a:solidFill>
                <a:srgbClr val="000000"/>
              </a:solidFill>
              <a:latin typeface="Calibri"/>
              <a:ea typeface="Calibri"/>
              <a:cs typeface="Calibri"/>
              <a:sym typeface="Calibri"/>
            </a:endParaRPr>
          </a:p>
          <a:p>
            <a:pPr algn="ctr">
              <a:spcBef>
                <a:spcPts val="0"/>
              </a:spcBef>
            </a:pPr>
            <a:endParaRPr sz="1600">
              <a:solidFill>
                <a:srgbClr val="3F3F3F"/>
              </a:solidFill>
              <a:latin typeface="Calibri"/>
              <a:ea typeface="Calibri"/>
              <a:cs typeface="Calibri"/>
              <a:sym typeface="Calibri"/>
            </a:endParaRPr>
          </a:p>
        </p:txBody>
      </p:sp>
      <p:grpSp>
        <p:nvGrpSpPr>
          <p:cNvPr id="7" name="Shape 514">
            <a:extLst>
              <a:ext uri="{FF2B5EF4-FFF2-40B4-BE49-F238E27FC236}">
                <a16:creationId xmlns:a16="http://schemas.microsoft.com/office/drawing/2014/main" id="{853D8089-4DEA-4FA0-821D-45C7D1B83485}"/>
              </a:ext>
            </a:extLst>
          </p:cNvPr>
          <p:cNvGrpSpPr/>
          <p:nvPr/>
        </p:nvGrpSpPr>
        <p:grpSpPr>
          <a:xfrm>
            <a:off x="2445869" y="5279597"/>
            <a:ext cx="1559700" cy="517199"/>
            <a:chOff x="976100" y="4309350"/>
            <a:chExt cx="1559700" cy="517199"/>
          </a:xfrm>
        </p:grpSpPr>
        <p:sp>
          <p:nvSpPr>
            <p:cNvPr id="8" name="Shape 515">
              <a:extLst>
                <a:ext uri="{FF2B5EF4-FFF2-40B4-BE49-F238E27FC236}">
                  <a16:creationId xmlns:a16="http://schemas.microsoft.com/office/drawing/2014/main" id="{5ADD098B-B87D-403E-B252-C4BFF8E54549}"/>
                </a:ext>
              </a:extLst>
            </p:cNvPr>
            <p:cNvSpPr/>
            <p:nvPr/>
          </p:nvSpPr>
          <p:spPr>
            <a:xfrm>
              <a:off x="976100" y="4309350"/>
              <a:ext cx="1559700" cy="517199"/>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a:spcBef>
                  <a:spcPts val="0"/>
                </a:spcBef>
              </a:pPr>
              <a:endParaRPr sz="1600">
                <a:solidFill>
                  <a:srgbClr val="3F3F3F"/>
                </a:solidFill>
                <a:latin typeface="Souce Sans Pro"/>
                <a:ea typeface="Souce Sans Pro"/>
                <a:cs typeface="Souce Sans Pro"/>
                <a:sym typeface="Souce Sans Pro"/>
              </a:endParaRPr>
            </a:p>
          </p:txBody>
        </p:sp>
        <p:pic>
          <p:nvPicPr>
            <p:cNvPr id="9" name="Shape 516">
              <a:extLst>
                <a:ext uri="{FF2B5EF4-FFF2-40B4-BE49-F238E27FC236}">
                  <a16:creationId xmlns:a16="http://schemas.microsoft.com/office/drawing/2014/main" id="{6C0C1AC9-DD6D-4750-8DCE-3729AFC52252}"/>
                </a:ext>
              </a:extLst>
            </p:cNvPr>
            <p:cNvPicPr preferRelativeResize="0"/>
            <p:nvPr/>
          </p:nvPicPr>
          <p:blipFill rotWithShape="1">
            <a:blip r:embed="rId2">
              <a:alphaModFix/>
            </a:blip>
            <a:srcRect/>
            <a:stretch/>
          </p:blipFill>
          <p:spPr>
            <a:xfrm>
              <a:off x="1197347" y="4404441"/>
              <a:ext cx="1204800" cy="316799"/>
            </a:xfrm>
            <a:prstGeom prst="rect">
              <a:avLst/>
            </a:prstGeom>
            <a:noFill/>
            <a:ln>
              <a:noFill/>
            </a:ln>
          </p:spPr>
        </p:pic>
      </p:grpSp>
      <p:grpSp>
        <p:nvGrpSpPr>
          <p:cNvPr id="10" name="Shape 517">
            <a:extLst>
              <a:ext uri="{FF2B5EF4-FFF2-40B4-BE49-F238E27FC236}">
                <a16:creationId xmlns:a16="http://schemas.microsoft.com/office/drawing/2014/main" id="{D50E8561-26D6-4E19-8843-DA60CA5D4B83}"/>
              </a:ext>
            </a:extLst>
          </p:cNvPr>
          <p:cNvGrpSpPr/>
          <p:nvPr/>
        </p:nvGrpSpPr>
        <p:grpSpPr>
          <a:xfrm>
            <a:off x="4119844" y="5262721"/>
            <a:ext cx="1835400" cy="528300"/>
            <a:chOff x="3031075" y="4292475"/>
            <a:chExt cx="1835400" cy="528300"/>
          </a:xfrm>
        </p:grpSpPr>
        <p:sp>
          <p:nvSpPr>
            <p:cNvPr id="11" name="Shape 518">
              <a:extLst>
                <a:ext uri="{FF2B5EF4-FFF2-40B4-BE49-F238E27FC236}">
                  <a16:creationId xmlns:a16="http://schemas.microsoft.com/office/drawing/2014/main" id="{5293E102-3D34-4651-B830-B21CF15AB7AD}"/>
                </a:ext>
              </a:extLst>
            </p:cNvPr>
            <p:cNvSpPr/>
            <p:nvPr/>
          </p:nvSpPr>
          <p:spPr>
            <a:xfrm>
              <a:off x="3031075" y="4292475"/>
              <a:ext cx="1835400" cy="528300"/>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a:spcBef>
                  <a:spcPts val="0"/>
                </a:spcBef>
              </a:pPr>
              <a:endParaRPr sz="1600">
                <a:solidFill>
                  <a:srgbClr val="3F3F3F"/>
                </a:solidFill>
                <a:latin typeface="Souce Sans Pro"/>
                <a:ea typeface="Souce Sans Pro"/>
                <a:cs typeface="Souce Sans Pro"/>
                <a:sym typeface="Souce Sans Pro"/>
              </a:endParaRPr>
            </a:p>
          </p:txBody>
        </p:sp>
        <p:pic>
          <p:nvPicPr>
            <p:cNvPr id="12" name="Shape 519">
              <a:extLst>
                <a:ext uri="{FF2B5EF4-FFF2-40B4-BE49-F238E27FC236}">
                  <a16:creationId xmlns:a16="http://schemas.microsoft.com/office/drawing/2014/main" id="{305510FB-FE1C-49C0-99A3-129AD148E0BC}"/>
                </a:ext>
              </a:extLst>
            </p:cNvPr>
            <p:cNvPicPr preferRelativeResize="0"/>
            <p:nvPr/>
          </p:nvPicPr>
          <p:blipFill rotWithShape="1">
            <a:blip r:embed="rId3">
              <a:alphaModFix/>
            </a:blip>
            <a:srcRect/>
            <a:stretch/>
          </p:blipFill>
          <p:spPr>
            <a:xfrm>
              <a:off x="3120619" y="4393737"/>
              <a:ext cx="1668600" cy="350400"/>
            </a:xfrm>
            <a:prstGeom prst="rect">
              <a:avLst/>
            </a:prstGeom>
            <a:noFill/>
            <a:ln>
              <a:noFill/>
            </a:ln>
          </p:spPr>
        </p:pic>
      </p:grpSp>
      <p:cxnSp>
        <p:nvCxnSpPr>
          <p:cNvPr id="13" name="Shape 520">
            <a:extLst>
              <a:ext uri="{FF2B5EF4-FFF2-40B4-BE49-F238E27FC236}">
                <a16:creationId xmlns:a16="http://schemas.microsoft.com/office/drawing/2014/main" id="{E3C5139E-B688-4936-9223-5D1BD1DDD3C2}"/>
              </a:ext>
            </a:extLst>
          </p:cNvPr>
          <p:cNvCxnSpPr/>
          <p:nvPr/>
        </p:nvCxnSpPr>
        <p:spPr>
          <a:xfrm>
            <a:off x="4145188" y="3164828"/>
            <a:ext cx="2210699" cy="4199"/>
          </a:xfrm>
          <a:prstGeom prst="straightConnector1">
            <a:avLst/>
          </a:prstGeom>
          <a:noFill/>
          <a:ln w="9525" cap="flat" cmpd="sng">
            <a:solidFill>
              <a:srgbClr val="B7CCE4"/>
            </a:solidFill>
            <a:prstDash val="solid"/>
            <a:round/>
            <a:headEnd type="none" w="med" len="med"/>
            <a:tailEnd type="stealth" w="lg" len="lg"/>
          </a:ln>
        </p:spPr>
      </p:cxnSp>
      <p:sp>
        <p:nvSpPr>
          <p:cNvPr id="14" name="Shape 521">
            <a:extLst>
              <a:ext uri="{FF2B5EF4-FFF2-40B4-BE49-F238E27FC236}">
                <a16:creationId xmlns:a16="http://schemas.microsoft.com/office/drawing/2014/main" id="{219B68AE-1135-47C0-9DC3-381F0C266C93}"/>
              </a:ext>
            </a:extLst>
          </p:cNvPr>
          <p:cNvSpPr txBox="1"/>
          <p:nvPr/>
        </p:nvSpPr>
        <p:spPr>
          <a:xfrm>
            <a:off x="4197741" y="3859527"/>
            <a:ext cx="1116299" cy="254100"/>
          </a:xfrm>
          <a:prstGeom prst="rect">
            <a:avLst/>
          </a:prstGeom>
          <a:noFill/>
          <a:ln>
            <a:noFill/>
          </a:ln>
        </p:spPr>
        <p:txBody>
          <a:bodyPr lIns="91425" tIns="45700" rIns="91425" bIns="45700" anchor="t" anchorCtr="0">
            <a:noAutofit/>
          </a:bodyPr>
          <a:lstStyle/>
          <a:p>
            <a:pPr>
              <a:spcBef>
                <a:spcPts val="0"/>
              </a:spcBef>
              <a:buSzPct val="25000"/>
            </a:pPr>
            <a:r>
              <a:rPr lang="en" sz="1600">
                <a:solidFill>
                  <a:srgbClr val="3F3F3F"/>
                </a:solidFill>
                <a:latin typeface="Calibri"/>
                <a:ea typeface="Calibri"/>
                <a:cs typeface="Calibri"/>
                <a:sym typeface="Calibri"/>
              </a:rPr>
              <a:t>REST API</a:t>
            </a:r>
          </a:p>
        </p:txBody>
      </p:sp>
      <p:cxnSp>
        <p:nvCxnSpPr>
          <p:cNvPr id="15" name="Shape 522">
            <a:extLst>
              <a:ext uri="{FF2B5EF4-FFF2-40B4-BE49-F238E27FC236}">
                <a16:creationId xmlns:a16="http://schemas.microsoft.com/office/drawing/2014/main" id="{48FFC54C-9C7E-4EB9-977E-16F6742AA776}"/>
              </a:ext>
            </a:extLst>
          </p:cNvPr>
          <p:cNvCxnSpPr/>
          <p:nvPr/>
        </p:nvCxnSpPr>
        <p:spPr>
          <a:xfrm>
            <a:off x="4145187" y="3155235"/>
            <a:ext cx="0" cy="383400"/>
          </a:xfrm>
          <a:prstGeom prst="straightConnector1">
            <a:avLst/>
          </a:prstGeom>
          <a:noFill/>
          <a:ln w="9525" cap="flat" cmpd="sng">
            <a:solidFill>
              <a:srgbClr val="B7CCE4"/>
            </a:solidFill>
            <a:prstDash val="solid"/>
            <a:round/>
            <a:headEnd type="none" w="med" len="med"/>
            <a:tailEnd type="stealth" w="lg" len="lg"/>
          </a:ln>
        </p:spPr>
      </p:cxnSp>
      <p:grpSp>
        <p:nvGrpSpPr>
          <p:cNvPr id="17" name="Shape 524">
            <a:extLst>
              <a:ext uri="{FF2B5EF4-FFF2-40B4-BE49-F238E27FC236}">
                <a16:creationId xmlns:a16="http://schemas.microsoft.com/office/drawing/2014/main" id="{5766E9E4-E400-4237-93B0-B9018E36452E}"/>
              </a:ext>
            </a:extLst>
          </p:cNvPr>
          <p:cNvGrpSpPr/>
          <p:nvPr/>
        </p:nvGrpSpPr>
        <p:grpSpPr>
          <a:xfrm>
            <a:off x="6069720" y="5250921"/>
            <a:ext cx="1164599" cy="528300"/>
            <a:chOff x="5361950" y="4280675"/>
            <a:chExt cx="1164599" cy="528300"/>
          </a:xfrm>
        </p:grpSpPr>
        <p:sp>
          <p:nvSpPr>
            <p:cNvPr id="18" name="Shape 525">
              <a:extLst>
                <a:ext uri="{FF2B5EF4-FFF2-40B4-BE49-F238E27FC236}">
                  <a16:creationId xmlns:a16="http://schemas.microsoft.com/office/drawing/2014/main" id="{A907C192-4642-4C22-9313-3EA6D4E12D15}"/>
                </a:ext>
              </a:extLst>
            </p:cNvPr>
            <p:cNvSpPr/>
            <p:nvPr/>
          </p:nvSpPr>
          <p:spPr>
            <a:xfrm>
              <a:off x="5361950" y="4280675"/>
              <a:ext cx="1101900" cy="528300"/>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a:spcBef>
                  <a:spcPts val="0"/>
                </a:spcBef>
              </a:pPr>
              <a:endParaRPr sz="1600">
                <a:solidFill>
                  <a:srgbClr val="3F3F3F"/>
                </a:solidFill>
                <a:latin typeface="Souce Sans Pro"/>
                <a:ea typeface="Souce Sans Pro"/>
                <a:cs typeface="Souce Sans Pro"/>
                <a:sym typeface="Souce Sans Pro"/>
              </a:endParaRPr>
            </a:p>
          </p:txBody>
        </p:sp>
        <p:pic>
          <p:nvPicPr>
            <p:cNvPr id="19" name="Shape 526">
              <a:extLst>
                <a:ext uri="{FF2B5EF4-FFF2-40B4-BE49-F238E27FC236}">
                  <a16:creationId xmlns:a16="http://schemas.microsoft.com/office/drawing/2014/main" id="{93AB4020-6427-4233-8500-DD41FBAFDA5F}"/>
                </a:ext>
              </a:extLst>
            </p:cNvPr>
            <p:cNvPicPr preferRelativeResize="0"/>
            <p:nvPr/>
          </p:nvPicPr>
          <p:blipFill rotWithShape="1">
            <a:blip r:embed="rId4">
              <a:alphaModFix/>
            </a:blip>
            <a:srcRect/>
            <a:stretch/>
          </p:blipFill>
          <p:spPr>
            <a:xfrm>
              <a:off x="5581550" y="4474150"/>
              <a:ext cx="944999" cy="189599"/>
            </a:xfrm>
            <a:prstGeom prst="rect">
              <a:avLst/>
            </a:prstGeom>
            <a:noFill/>
            <a:ln>
              <a:noFill/>
            </a:ln>
          </p:spPr>
        </p:pic>
      </p:grpSp>
      <p:pic>
        <p:nvPicPr>
          <p:cNvPr id="20" name="Shape 527">
            <a:extLst>
              <a:ext uri="{FF2B5EF4-FFF2-40B4-BE49-F238E27FC236}">
                <a16:creationId xmlns:a16="http://schemas.microsoft.com/office/drawing/2014/main" id="{24527F69-0780-4FAB-9F01-AD2BCC74C838}"/>
              </a:ext>
            </a:extLst>
          </p:cNvPr>
          <p:cNvPicPr preferRelativeResize="0"/>
          <p:nvPr/>
        </p:nvPicPr>
        <p:blipFill rotWithShape="1">
          <a:blip r:embed="rId5">
            <a:alphaModFix/>
          </a:blip>
          <a:srcRect/>
          <a:stretch/>
        </p:blipFill>
        <p:spPr>
          <a:xfrm>
            <a:off x="2869349" y="3569785"/>
            <a:ext cx="1330500" cy="617399"/>
          </a:xfrm>
          <a:prstGeom prst="rect">
            <a:avLst/>
          </a:prstGeom>
          <a:noFill/>
          <a:ln>
            <a:noFill/>
          </a:ln>
        </p:spPr>
      </p:pic>
      <p:grpSp>
        <p:nvGrpSpPr>
          <p:cNvPr id="21" name="Shape 528">
            <a:extLst>
              <a:ext uri="{FF2B5EF4-FFF2-40B4-BE49-F238E27FC236}">
                <a16:creationId xmlns:a16="http://schemas.microsoft.com/office/drawing/2014/main" id="{25EF6600-D9C3-4ACF-93D0-C36BDFF23C53}"/>
              </a:ext>
            </a:extLst>
          </p:cNvPr>
          <p:cNvGrpSpPr/>
          <p:nvPr/>
        </p:nvGrpSpPr>
        <p:grpSpPr>
          <a:xfrm>
            <a:off x="4220062" y="3212364"/>
            <a:ext cx="1265607" cy="261506"/>
            <a:chOff x="2639456" y="2283683"/>
            <a:chExt cx="1265607" cy="261506"/>
          </a:xfrm>
        </p:grpSpPr>
        <p:pic>
          <p:nvPicPr>
            <p:cNvPr id="22" name="Shape 529">
              <a:extLst>
                <a:ext uri="{FF2B5EF4-FFF2-40B4-BE49-F238E27FC236}">
                  <a16:creationId xmlns:a16="http://schemas.microsoft.com/office/drawing/2014/main" id="{809D7903-9887-4D7C-B389-07A16CA085C8}"/>
                </a:ext>
              </a:extLst>
            </p:cNvPr>
            <p:cNvPicPr preferRelativeResize="0"/>
            <p:nvPr/>
          </p:nvPicPr>
          <p:blipFill rotWithShape="1">
            <a:blip r:embed="rId6">
              <a:alphaModFix/>
            </a:blip>
            <a:srcRect/>
            <a:stretch/>
          </p:blipFill>
          <p:spPr>
            <a:xfrm>
              <a:off x="2639456" y="2286590"/>
              <a:ext cx="246299" cy="258599"/>
            </a:xfrm>
            <a:prstGeom prst="rect">
              <a:avLst/>
            </a:prstGeom>
            <a:noFill/>
            <a:ln>
              <a:noFill/>
            </a:ln>
          </p:spPr>
        </p:pic>
        <p:sp>
          <p:nvSpPr>
            <p:cNvPr id="23" name="Shape 530">
              <a:extLst>
                <a:ext uri="{FF2B5EF4-FFF2-40B4-BE49-F238E27FC236}">
                  <a16:creationId xmlns:a16="http://schemas.microsoft.com/office/drawing/2014/main" id="{80814CA7-5A96-4F02-8228-10EE2A591622}"/>
                </a:ext>
              </a:extLst>
            </p:cNvPr>
            <p:cNvSpPr txBox="1"/>
            <p:nvPr/>
          </p:nvSpPr>
          <p:spPr>
            <a:xfrm>
              <a:off x="2788763" y="2283683"/>
              <a:ext cx="1116299" cy="254100"/>
            </a:xfrm>
            <a:prstGeom prst="rect">
              <a:avLst/>
            </a:prstGeom>
            <a:noFill/>
            <a:ln>
              <a:noFill/>
            </a:ln>
          </p:spPr>
          <p:txBody>
            <a:bodyPr lIns="91425" tIns="45700" rIns="91425" bIns="45700" anchor="t" anchorCtr="0">
              <a:noAutofit/>
            </a:bodyPr>
            <a:lstStyle/>
            <a:p>
              <a:pPr>
                <a:spcBef>
                  <a:spcPts val="0"/>
                </a:spcBef>
                <a:buSzPct val="25000"/>
              </a:pPr>
              <a:r>
                <a:rPr lang="en" sz="1600">
                  <a:solidFill>
                    <a:srgbClr val="0C7AC9"/>
                  </a:solidFill>
                  <a:latin typeface="Calibri"/>
                  <a:ea typeface="Calibri"/>
                  <a:cs typeface="Calibri"/>
                  <a:sym typeface="Calibri"/>
                </a:rPr>
                <a:t>OAuth2</a:t>
              </a:r>
            </a:p>
          </p:txBody>
        </p:sp>
      </p:grpSp>
      <p:sp>
        <p:nvSpPr>
          <p:cNvPr id="24" name="Shape 531">
            <a:extLst>
              <a:ext uri="{FF2B5EF4-FFF2-40B4-BE49-F238E27FC236}">
                <a16:creationId xmlns:a16="http://schemas.microsoft.com/office/drawing/2014/main" id="{3A225950-6E09-4DAF-B79A-582B2C140AC1}"/>
              </a:ext>
            </a:extLst>
          </p:cNvPr>
          <p:cNvSpPr txBox="1"/>
          <p:nvPr/>
        </p:nvSpPr>
        <p:spPr>
          <a:xfrm>
            <a:off x="3126104" y="4949832"/>
            <a:ext cx="2681400" cy="230699"/>
          </a:xfrm>
          <a:prstGeom prst="rect">
            <a:avLst/>
          </a:prstGeom>
          <a:solidFill>
            <a:schemeClr val="lt1"/>
          </a:solidFill>
          <a:ln>
            <a:noFill/>
          </a:ln>
        </p:spPr>
        <p:txBody>
          <a:bodyPr lIns="91425" tIns="45700" rIns="91425" bIns="45700" anchor="t" anchorCtr="0">
            <a:noAutofit/>
          </a:bodyPr>
          <a:lstStyle/>
          <a:p>
            <a:pPr>
              <a:spcBef>
                <a:spcPts val="0"/>
              </a:spcBef>
            </a:pPr>
            <a:r>
              <a:rPr lang="en">
                <a:latin typeface="Calibri"/>
                <a:ea typeface="Calibri"/>
                <a:cs typeface="Calibri"/>
                <a:sym typeface="Calibri"/>
              </a:rPr>
              <a:t>Underlying</a:t>
            </a:r>
            <a:r>
              <a:rPr lang="en" sz="1400">
                <a:solidFill>
                  <a:srgbClr val="000000"/>
                </a:solidFill>
                <a:latin typeface="Calibri"/>
                <a:ea typeface="Calibri"/>
                <a:cs typeface="Calibri"/>
                <a:sym typeface="Calibri"/>
              </a:rPr>
              <a:t> Health IT Systems</a:t>
            </a:r>
          </a:p>
        </p:txBody>
      </p:sp>
      <p:cxnSp>
        <p:nvCxnSpPr>
          <p:cNvPr id="25" name="Shape 532">
            <a:extLst>
              <a:ext uri="{FF2B5EF4-FFF2-40B4-BE49-F238E27FC236}">
                <a16:creationId xmlns:a16="http://schemas.microsoft.com/office/drawing/2014/main" id="{4F3DF64B-DAC2-4D00-8F51-6635B7E5F852}"/>
              </a:ext>
            </a:extLst>
          </p:cNvPr>
          <p:cNvCxnSpPr/>
          <p:nvPr/>
        </p:nvCxnSpPr>
        <p:spPr>
          <a:xfrm rot="10800000">
            <a:off x="1789067" y="5072187"/>
            <a:ext cx="0" cy="517199"/>
          </a:xfrm>
          <a:prstGeom prst="straightConnector1">
            <a:avLst/>
          </a:prstGeom>
          <a:noFill/>
          <a:ln w="9525" cap="flat" cmpd="sng">
            <a:solidFill>
              <a:srgbClr val="B7CCE4"/>
            </a:solidFill>
            <a:prstDash val="solid"/>
            <a:round/>
            <a:headEnd type="none" w="med" len="med"/>
            <a:tailEnd type="none" w="med" len="med"/>
          </a:ln>
        </p:spPr>
      </p:cxnSp>
      <p:cxnSp>
        <p:nvCxnSpPr>
          <p:cNvPr id="26" name="Shape 533">
            <a:extLst>
              <a:ext uri="{FF2B5EF4-FFF2-40B4-BE49-F238E27FC236}">
                <a16:creationId xmlns:a16="http://schemas.microsoft.com/office/drawing/2014/main" id="{676B39C0-80B5-4A02-B6C8-967921198BDE}"/>
              </a:ext>
            </a:extLst>
          </p:cNvPr>
          <p:cNvCxnSpPr/>
          <p:nvPr/>
        </p:nvCxnSpPr>
        <p:spPr>
          <a:xfrm rot="10800000">
            <a:off x="10458876" y="5072187"/>
            <a:ext cx="0" cy="517199"/>
          </a:xfrm>
          <a:prstGeom prst="straightConnector1">
            <a:avLst/>
          </a:prstGeom>
          <a:noFill/>
          <a:ln w="9525" cap="flat" cmpd="sng">
            <a:solidFill>
              <a:srgbClr val="B7CCE4"/>
            </a:solidFill>
            <a:prstDash val="solid"/>
            <a:round/>
            <a:headEnd type="none" w="med" len="med"/>
            <a:tailEnd type="none" w="med" len="med"/>
          </a:ln>
        </p:spPr>
      </p:cxnSp>
      <p:cxnSp>
        <p:nvCxnSpPr>
          <p:cNvPr id="27" name="Shape 534">
            <a:extLst>
              <a:ext uri="{FF2B5EF4-FFF2-40B4-BE49-F238E27FC236}">
                <a16:creationId xmlns:a16="http://schemas.microsoft.com/office/drawing/2014/main" id="{19FBDFAC-9617-4AD3-B45E-4D805E0148C6}"/>
              </a:ext>
            </a:extLst>
          </p:cNvPr>
          <p:cNvCxnSpPr/>
          <p:nvPr/>
        </p:nvCxnSpPr>
        <p:spPr>
          <a:xfrm>
            <a:off x="1799656" y="5080856"/>
            <a:ext cx="1366199" cy="0"/>
          </a:xfrm>
          <a:prstGeom prst="straightConnector1">
            <a:avLst/>
          </a:prstGeom>
          <a:noFill/>
          <a:ln w="9525" cap="flat" cmpd="sng">
            <a:solidFill>
              <a:srgbClr val="B7CCE4"/>
            </a:solidFill>
            <a:prstDash val="solid"/>
            <a:round/>
            <a:headEnd type="none" w="med" len="med"/>
            <a:tailEnd type="none" w="med" len="med"/>
          </a:ln>
        </p:spPr>
      </p:cxnSp>
      <p:cxnSp>
        <p:nvCxnSpPr>
          <p:cNvPr id="28" name="Shape 535">
            <a:extLst>
              <a:ext uri="{FF2B5EF4-FFF2-40B4-BE49-F238E27FC236}">
                <a16:creationId xmlns:a16="http://schemas.microsoft.com/office/drawing/2014/main" id="{4F321010-FE3C-4CD9-9A5E-7621C617094B}"/>
              </a:ext>
            </a:extLst>
          </p:cNvPr>
          <p:cNvCxnSpPr/>
          <p:nvPr/>
        </p:nvCxnSpPr>
        <p:spPr>
          <a:xfrm>
            <a:off x="5385891" y="5078331"/>
            <a:ext cx="5061899" cy="0"/>
          </a:xfrm>
          <a:prstGeom prst="straightConnector1">
            <a:avLst/>
          </a:prstGeom>
          <a:noFill/>
          <a:ln w="9525" cap="flat" cmpd="sng">
            <a:solidFill>
              <a:srgbClr val="B7CCE4"/>
            </a:solidFill>
            <a:prstDash val="solid"/>
            <a:round/>
            <a:headEnd type="none" w="med" len="med"/>
            <a:tailEnd type="none" w="med" len="med"/>
          </a:ln>
        </p:spPr>
      </p:cxnSp>
      <p:cxnSp>
        <p:nvCxnSpPr>
          <p:cNvPr id="29" name="Shape 536">
            <a:extLst>
              <a:ext uri="{FF2B5EF4-FFF2-40B4-BE49-F238E27FC236}">
                <a16:creationId xmlns:a16="http://schemas.microsoft.com/office/drawing/2014/main" id="{A5E65BC2-A2C3-4BFA-A1FD-9009AE5A4291}"/>
              </a:ext>
            </a:extLst>
          </p:cNvPr>
          <p:cNvCxnSpPr>
            <a:stCxn id="24" idx="0"/>
          </p:cNvCxnSpPr>
          <p:nvPr/>
        </p:nvCxnSpPr>
        <p:spPr>
          <a:xfrm rot="10800000">
            <a:off x="4466804" y="4803131"/>
            <a:ext cx="0" cy="146700"/>
          </a:xfrm>
          <a:prstGeom prst="straightConnector1">
            <a:avLst/>
          </a:prstGeom>
          <a:noFill/>
          <a:ln w="9525" cap="flat" cmpd="sng">
            <a:solidFill>
              <a:srgbClr val="B7CCE4"/>
            </a:solidFill>
            <a:prstDash val="solid"/>
            <a:round/>
            <a:headEnd type="none" w="med" len="med"/>
            <a:tailEnd type="stealth" w="lg" len="lg"/>
          </a:ln>
        </p:spPr>
      </p:cxnSp>
      <p:sp>
        <p:nvSpPr>
          <p:cNvPr id="30" name="Shape 537">
            <a:extLst>
              <a:ext uri="{FF2B5EF4-FFF2-40B4-BE49-F238E27FC236}">
                <a16:creationId xmlns:a16="http://schemas.microsoft.com/office/drawing/2014/main" id="{605CAC5F-3F70-411A-A5E4-8DD1E7A6D31E}"/>
              </a:ext>
            </a:extLst>
          </p:cNvPr>
          <p:cNvSpPr/>
          <p:nvPr/>
        </p:nvSpPr>
        <p:spPr>
          <a:xfrm>
            <a:off x="6356131" y="1716081"/>
            <a:ext cx="3550431" cy="3235846"/>
          </a:xfrm>
          <a:custGeom>
            <a:avLst/>
            <a:gdLst/>
            <a:ahLst/>
            <a:cxnLst/>
            <a:rect l="0" t="0" r="0" b="0"/>
            <a:pathLst>
              <a:path w="4508484" h="4188798" extrusionOk="0">
                <a:moveTo>
                  <a:pt x="421599" y="3"/>
                </a:moveTo>
                <a:lnTo>
                  <a:pt x="4117613" y="3"/>
                </a:lnTo>
                <a:cubicBezTo>
                  <a:pt x="4503188" y="3"/>
                  <a:pt x="4508484" y="5327"/>
                  <a:pt x="4508484" y="390902"/>
                </a:cubicBezTo>
                <a:lnTo>
                  <a:pt x="4508484" y="4188798"/>
                </a:lnTo>
                <a:lnTo>
                  <a:pt x="4508484" y="4188798"/>
                </a:lnTo>
                <a:lnTo>
                  <a:pt x="20485" y="4188798"/>
                </a:lnTo>
                <a:lnTo>
                  <a:pt x="20485" y="4188798"/>
                </a:lnTo>
                <a:lnTo>
                  <a:pt x="0" y="380660"/>
                </a:lnTo>
                <a:cubicBezTo>
                  <a:pt x="0" y="-4915"/>
                  <a:pt x="36024" y="3"/>
                  <a:pt x="421599" y="3"/>
                </a:cubicBezTo>
                <a:close/>
              </a:path>
            </a:pathLst>
          </a:custGeom>
          <a:solidFill>
            <a:srgbClr val="0C7AC9">
              <a:alpha val="13730"/>
            </a:srgbClr>
          </a:solidFill>
          <a:ln>
            <a:noFill/>
          </a:ln>
        </p:spPr>
        <p:txBody>
          <a:bodyPr lIns="91425" tIns="45700" rIns="91425" bIns="45700" anchor="t" anchorCtr="0">
            <a:noAutofit/>
          </a:bodyPr>
          <a:lstStyle/>
          <a:p>
            <a:pPr>
              <a:spcBef>
                <a:spcPts val="0"/>
              </a:spcBef>
              <a:buSzPct val="25000"/>
            </a:pPr>
            <a:r>
              <a:rPr lang="en">
                <a:solidFill>
                  <a:srgbClr val="0C7AC9"/>
                </a:solidFill>
                <a:latin typeface="Calibri"/>
                <a:ea typeface="Calibri"/>
                <a:cs typeface="Calibri"/>
                <a:sym typeface="Calibri"/>
              </a:rPr>
              <a:t>        </a:t>
            </a:r>
          </a:p>
        </p:txBody>
      </p:sp>
      <p:pic>
        <p:nvPicPr>
          <p:cNvPr id="31" name="Shape 538">
            <a:extLst>
              <a:ext uri="{FF2B5EF4-FFF2-40B4-BE49-F238E27FC236}">
                <a16:creationId xmlns:a16="http://schemas.microsoft.com/office/drawing/2014/main" id="{C11797CD-40B8-4B0C-A2A6-12E573B81DCC}"/>
              </a:ext>
            </a:extLst>
          </p:cNvPr>
          <p:cNvPicPr preferRelativeResize="0"/>
          <p:nvPr/>
        </p:nvPicPr>
        <p:blipFill rotWithShape="1">
          <a:blip r:embed="rId7">
            <a:alphaModFix/>
          </a:blip>
          <a:srcRect/>
          <a:stretch/>
        </p:blipFill>
        <p:spPr>
          <a:xfrm>
            <a:off x="7777900" y="2494039"/>
            <a:ext cx="816300" cy="528300"/>
          </a:xfrm>
          <a:prstGeom prst="rect">
            <a:avLst/>
          </a:prstGeom>
          <a:noFill/>
          <a:ln>
            <a:noFill/>
          </a:ln>
        </p:spPr>
      </p:pic>
      <p:pic>
        <p:nvPicPr>
          <p:cNvPr id="32" name="Shape 539">
            <a:extLst>
              <a:ext uri="{FF2B5EF4-FFF2-40B4-BE49-F238E27FC236}">
                <a16:creationId xmlns:a16="http://schemas.microsoft.com/office/drawing/2014/main" id="{37DFB575-AA62-42D0-9AFA-4EB7B90830A3}"/>
              </a:ext>
            </a:extLst>
          </p:cNvPr>
          <p:cNvPicPr preferRelativeResize="0"/>
          <p:nvPr/>
        </p:nvPicPr>
        <p:blipFill rotWithShape="1">
          <a:blip r:embed="rId8">
            <a:alphaModFix/>
          </a:blip>
          <a:srcRect/>
          <a:stretch/>
        </p:blipFill>
        <p:spPr>
          <a:xfrm>
            <a:off x="6467508" y="3590017"/>
            <a:ext cx="2334300" cy="1163699"/>
          </a:xfrm>
          <a:prstGeom prst="rect">
            <a:avLst/>
          </a:prstGeom>
          <a:noFill/>
          <a:ln>
            <a:noFill/>
          </a:ln>
        </p:spPr>
      </p:pic>
      <p:cxnSp>
        <p:nvCxnSpPr>
          <p:cNvPr id="33" name="Shape 540">
            <a:extLst>
              <a:ext uri="{FF2B5EF4-FFF2-40B4-BE49-F238E27FC236}">
                <a16:creationId xmlns:a16="http://schemas.microsoft.com/office/drawing/2014/main" id="{22D7AEFF-4FA5-4144-912A-FE28BF99A93E}"/>
              </a:ext>
            </a:extLst>
          </p:cNvPr>
          <p:cNvCxnSpPr/>
          <p:nvPr/>
        </p:nvCxnSpPr>
        <p:spPr>
          <a:xfrm rot="10800000">
            <a:off x="4909783" y="2921527"/>
            <a:ext cx="0" cy="243300"/>
          </a:xfrm>
          <a:prstGeom prst="straightConnector1">
            <a:avLst/>
          </a:prstGeom>
          <a:noFill/>
          <a:ln w="9525" cap="flat" cmpd="sng">
            <a:solidFill>
              <a:srgbClr val="B7CCE4"/>
            </a:solidFill>
            <a:prstDash val="solid"/>
            <a:round/>
            <a:headEnd type="none" w="med" len="med"/>
            <a:tailEnd type="stealth" w="lg" len="lg"/>
          </a:ln>
        </p:spPr>
      </p:cxnSp>
      <p:pic>
        <p:nvPicPr>
          <p:cNvPr id="34" name="Shape 541">
            <a:extLst>
              <a:ext uri="{FF2B5EF4-FFF2-40B4-BE49-F238E27FC236}">
                <a16:creationId xmlns:a16="http://schemas.microsoft.com/office/drawing/2014/main" id="{4270B10B-C7EA-4C98-AA1A-302B34C4919B}"/>
              </a:ext>
            </a:extLst>
          </p:cNvPr>
          <p:cNvPicPr preferRelativeResize="0"/>
          <p:nvPr/>
        </p:nvPicPr>
        <p:blipFill rotWithShape="1">
          <a:blip r:embed="rId9">
            <a:alphaModFix/>
          </a:blip>
          <a:srcRect/>
          <a:stretch/>
        </p:blipFill>
        <p:spPr>
          <a:xfrm>
            <a:off x="8845377" y="2494040"/>
            <a:ext cx="948000" cy="199199"/>
          </a:xfrm>
          <a:prstGeom prst="rect">
            <a:avLst/>
          </a:prstGeom>
          <a:noFill/>
          <a:ln>
            <a:noFill/>
          </a:ln>
        </p:spPr>
      </p:pic>
      <p:pic>
        <p:nvPicPr>
          <p:cNvPr id="35" name="Shape 542">
            <a:extLst>
              <a:ext uri="{FF2B5EF4-FFF2-40B4-BE49-F238E27FC236}">
                <a16:creationId xmlns:a16="http://schemas.microsoft.com/office/drawing/2014/main" id="{17BD7FDA-A489-44B8-B220-48D9CD3C0FCA}"/>
              </a:ext>
            </a:extLst>
          </p:cNvPr>
          <p:cNvPicPr preferRelativeResize="0"/>
          <p:nvPr/>
        </p:nvPicPr>
        <p:blipFill rotWithShape="1">
          <a:blip r:embed="rId10">
            <a:alphaModFix/>
          </a:blip>
          <a:srcRect/>
          <a:stretch/>
        </p:blipFill>
        <p:spPr>
          <a:xfrm>
            <a:off x="9042420" y="2239734"/>
            <a:ext cx="687900" cy="140999"/>
          </a:xfrm>
          <a:prstGeom prst="rect">
            <a:avLst/>
          </a:prstGeom>
          <a:noFill/>
          <a:ln>
            <a:noFill/>
          </a:ln>
        </p:spPr>
      </p:pic>
      <p:pic>
        <p:nvPicPr>
          <p:cNvPr id="36" name="Shape 543">
            <a:extLst>
              <a:ext uri="{FF2B5EF4-FFF2-40B4-BE49-F238E27FC236}">
                <a16:creationId xmlns:a16="http://schemas.microsoft.com/office/drawing/2014/main" id="{7D1CE41F-2D6F-40DB-93AF-276342C6E596}"/>
              </a:ext>
            </a:extLst>
          </p:cNvPr>
          <p:cNvPicPr preferRelativeResize="0"/>
          <p:nvPr/>
        </p:nvPicPr>
        <p:blipFill rotWithShape="1">
          <a:blip r:embed="rId11">
            <a:alphaModFix/>
          </a:blip>
          <a:srcRect/>
          <a:stretch/>
        </p:blipFill>
        <p:spPr>
          <a:xfrm>
            <a:off x="8281293" y="1728153"/>
            <a:ext cx="1496699" cy="329100"/>
          </a:xfrm>
          <a:prstGeom prst="rect">
            <a:avLst/>
          </a:prstGeom>
          <a:noFill/>
          <a:ln>
            <a:noFill/>
          </a:ln>
        </p:spPr>
      </p:pic>
      <p:grpSp>
        <p:nvGrpSpPr>
          <p:cNvPr id="37" name="Shape 544">
            <a:extLst>
              <a:ext uri="{FF2B5EF4-FFF2-40B4-BE49-F238E27FC236}">
                <a16:creationId xmlns:a16="http://schemas.microsoft.com/office/drawing/2014/main" id="{96E0135B-F5A6-4391-891B-4F5A271CECD0}"/>
              </a:ext>
            </a:extLst>
          </p:cNvPr>
          <p:cNvGrpSpPr/>
          <p:nvPr/>
        </p:nvGrpSpPr>
        <p:grpSpPr>
          <a:xfrm>
            <a:off x="6428022" y="1736476"/>
            <a:ext cx="1602299" cy="1033782"/>
            <a:chOff x="4847416" y="775370"/>
            <a:chExt cx="1602299" cy="1033782"/>
          </a:xfrm>
        </p:grpSpPr>
        <p:sp>
          <p:nvSpPr>
            <p:cNvPr id="38" name="Shape 545">
              <a:extLst>
                <a:ext uri="{FF2B5EF4-FFF2-40B4-BE49-F238E27FC236}">
                  <a16:creationId xmlns:a16="http://schemas.microsoft.com/office/drawing/2014/main" id="{6CF87F53-E661-46E6-9691-75FB24D142F1}"/>
                </a:ext>
              </a:extLst>
            </p:cNvPr>
            <p:cNvSpPr txBox="1"/>
            <p:nvPr/>
          </p:nvSpPr>
          <p:spPr>
            <a:xfrm>
              <a:off x="5062859" y="1555052"/>
              <a:ext cx="1053600" cy="254100"/>
            </a:xfrm>
            <a:prstGeom prst="rect">
              <a:avLst/>
            </a:prstGeom>
            <a:noFill/>
            <a:ln>
              <a:noFill/>
            </a:ln>
          </p:spPr>
          <p:txBody>
            <a:bodyPr lIns="91425" tIns="45700" rIns="91425" bIns="45700" anchor="t" anchorCtr="0">
              <a:noAutofit/>
            </a:bodyPr>
            <a:lstStyle/>
            <a:p>
              <a:pPr algn="ctr">
                <a:spcBef>
                  <a:spcPts val="0"/>
                </a:spcBef>
                <a:buSzPct val="25000"/>
              </a:pPr>
              <a:r>
                <a:rPr lang="en" sz="1600">
                  <a:solidFill>
                    <a:srgbClr val="3F3F3F"/>
                  </a:solidFill>
                  <a:latin typeface="Calibri"/>
                  <a:ea typeface="Calibri"/>
                  <a:cs typeface="Calibri"/>
                  <a:sym typeface="Calibri"/>
                </a:rPr>
                <a:t>Web Apps</a:t>
              </a:r>
            </a:p>
          </p:txBody>
        </p:sp>
        <p:pic>
          <p:nvPicPr>
            <p:cNvPr id="39" name="Shape 546">
              <a:extLst>
                <a:ext uri="{FF2B5EF4-FFF2-40B4-BE49-F238E27FC236}">
                  <a16:creationId xmlns:a16="http://schemas.microsoft.com/office/drawing/2014/main" id="{FED5D35F-5D89-4FA1-BD79-6DB5D6C823E3}"/>
                </a:ext>
              </a:extLst>
            </p:cNvPr>
            <p:cNvPicPr preferRelativeResize="0"/>
            <p:nvPr/>
          </p:nvPicPr>
          <p:blipFill rotWithShape="1">
            <a:blip r:embed="rId12">
              <a:alphaModFix/>
            </a:blip>
            <a:srcRect/>
            <a:stretch/>
          </p:blipFill>
          <p:spPr>
            <a:xfrm>
              <a:off x="4847416" y="775370"/>
              <a:ext cx="1602299" cy="725399"/>
            </a:xfrm>
            <a:prstGeom prst="rect">
              <a:avLst/>
            </a:prstGeom>
            <a:noFill/>
            <a:ln>
              <a:noFill/>
            </a:ln>
          </p:spPr>
        </p:pic>
      </p:grpSp>
      <p:pic>
        <p:nvPicPr>
          <p:cNvPr id="40" name="Shape 547">
            <a:extLst>
              <a:ext uri="{FF2B5EF4-FFF2-40B4-BE49-F238E27FC236}">
                <a16:creationId xmlns:a16="http://schemas.microsoft.com/office/drawing/2014/main" id="{DF29A41A-7600-4E99-9EAA-CE7D10D08558}"/>
              </a:ext>
            </a:extLst>
          </p:cNvPr>
          <p:cNvPicPr preferRelativeResize="0"/>
          <p:nvPr/>
        </p:nvPicPr>
        <p:blipFill rotWithShape="1">
          <a:blip r:embed="rId13">
            <a:alphaModFix/>
          </a:blip>
          <a:srcRect/>
          <a:stretch/>
        </p:blipFill>
        <p:spPr>
          <a:xfrm>
            <a:off x="8757299" y="2681848"/>
            <a:ext cx="1104000" cy="440699"/>
          </a:xfrm>
          <a:prstGeom prst="rect">
            <a:avLst/>
          </a:prstGeom>
          <a:noFill/>
          <a:ln>
            <a:noFill/>
          </a:ln>
        </p:spPr>
      </p:pic>
      <p:pic>
        <p:nvPicPr>
          <p:cNvPr id="41" name="Shape 548">
            <a:extLst>
              <a:ext uri="{FF2B5EF4-FFF2-40B4-BE49-F238E27FC236}">
                <a16:creationId xmlns:a16="http://schemas.microsoft.com/office/drawing/2014/main" id="{71B784F3-B1E1-4D67-BD73-BDAC339BC5D8}"/>
              </a:ext>
            </a:extLst>
          </p:cNvPr>
          <p:cNvPicPr preferRelativeResize="0"/>
          <p:nvPr/>
        </p:nvPicPr>
        <p:blipFill rotWithShape="1">
          <a:blip r:embed="rId3">
            <a:alphaModFix/>
          </a:blip>
          <a:srcRect/>
          <a:stretch/>
        </p:blipFill>
        <p:spPr>
          <a:xfrm>
            <a:off x="8727233" y="2009813"/>
            <a:ext cx="972899" cy="204599"/>
          </a:xfrm>
          <a:prstGeom prst="rect">
            <a:avLst/>
          </a:prstGeom>
          <a:noFill/>
          <a:ln>
            <a:noFill/>
          </a:ln>
        </p:spPr>
      </p:pic>
      <p:pic>
        <p:nvPicPr>
          <p:cNvPr id="42" name="Shape 549">
            <a:extLst>
              <a:ext uri="{FF2B5EF4-FFF2-40B4-BE49-F238E27FC236}">
                <a16:creationId xmlns:a16="http://schemas.microsoft.com/office/drawing/2014/main" id="{2CF3CA02-84D4-422A-8DAE-7A8C3A1B6408}"/>
              </a:ext>
            </a:extLst>
          </p:cNvPr>
          <p:cNvPicPr preferRelativeResize="0"/>
          <p:nvPr/>
        </p:nvPicPr>
        <p:blipFill rotWithShape="1">
          <a:blip r:embed="rId14">
            <a:alphaModFix/>
          </a:blip>
          <a:srcRect/>
          <a:stretch/>
        </p:blipFill>
        <p:spPr>
          <a:xfrm>
            <a:off x="6942562" y="3140969"/>
            <a:ext cx="1936500" cy="1540499"/>
          </a:xfrm>
          <a:prstGeom prst="rect">
            <a:avLst/>
          </a:prstGeom>
          <a:noFill/>
          <a:ln>
            <a:noFill/>
          </a:ln>
        </p:spPr>
      </p:pic>
      <p:pic>
        <p:nvPicPr>
          <p:cNvPr id="47" name="Shape 554">
            <a:extLst>
              <a:ext uri="{FF2B5EF4-FFF2-40B4-BE49-F238E27FC236}">
                <a16:creationId xmlns:a16="http://schemas.microsoft.com/office/drawing/2014/main" id="{339E14FE-500F-4299-9E67-146CB5A3E723}"/>
              </a:ext>
            </a:extLst>
          </p:cNvPr>
          <p:cNvPicPr preferRelativeResize="0"/>
          <p:nvPr/>
        </p:nvPicPr>
        <p:blipFill rotWithShape="1">
          <a:blip r:embed="rId15">
            <a:alphaModFix/>
          </a:blip>
          <a:srcRect/>
          <a:stretch/>
        </p:blipFill>
        <p:spPr>
          <a:xfrm>
            <a:off x="7378977" y="3063678"/>
            <a:ext cx="2414399" cy="1241400"/>
          </a:xfrm>
          <a:prstGeom prst="rect">
            <a:avLst/>
          </a:prstGeom>
          <a:noFill/>
          <a:ln>
            <a:noFill/>
          </a:ln>
        </p:spPr>
      </p:pic>
      <p:grpSp>
        <p:nvGrpSpPr>
          <p:cNvPr id="48" name="Shape 555">
            <a:extLst>
              <a:ext uri="{FF2B5EF4-FFF2-40B4-BE49-F238E27FC236}">
                <a16:creationId xmlns:a16="http://schemas.microsoft.com/office/drawing/2014/main" id="{C3327A47-EBAD-4819-A1B5-2078721F6787}"/>
              </a:ext>
            </a:extLst>
          </p:cNvPr>
          <p:cNvGrpSpPr/>
          <p:nvPr/>
        </p:nvGrpSpPr>
        <p:grpSpPr>
          <a:xfrm>
            <a:off x="3028421" y="1764577"/>
            <a:ext cx="1672808" cy="977567"/>
            <a:chOff x="4847416" y="775370"/>
            <a:chExt cx="1672808" cy="977567"/>
          </a:xfrm>
        </p:grpSpPr>
        <p:pic>
          <p:nvPicPr>
            <p:cNvPr id="49" name="Shape 556">
              <a:extLst>
                <a:ext uri="{FF2B5EF4-FFF2-40B4-BE49-F238E27FC236}">
                  <a16:creationId xmlns:a16="http://schemas.microsoft.com/office/drawing/2014/main" id="{947F50C3-3E1F-4C0B-B82C-1A2E7C3BDA9F}"/>
                </a:ext>
              </a:extLst>
            </p:cNvPr>
            <p:cNvPicPr preferRelativeResize="0"/>
            <p:nvPr/>
          </p:nvPicPr>
          <p:blipFill rotWithShape="1">
            <a:blip r:embed="rId12">
              <a:alphaModFix/>
            </a:blip>
            <a:srcRect/>
            <a:stretch/>
          </p:blipFill>
          <p:spPr>
            <a:xfrm>
              <a:off x="4847416" y="775370"/>
              <a:ext cx="1602299" cy="725399"/>
            </a:xfrm>
            <a:prstGeom prst="rect">
              <a:avLst/>
            </a:prstGeom>
            <a:noFill/>
            <a:ln>
              <a:noFill/>
            </a:ln>
          </p:spPr>
        </p:pic>
        <p:sp>
          <p:nvSpPr>
            <p:cNvPr id="50" name="Shape 557">
              <a:extLst>
                <a:ext uri="{FF2B5EF4-FFF2-40B4-BE49-F238E27FC236}">
                  <a16:creationId xmlns:a16="http://schemas.microsoft.com/office/drawing/2014/main" id="{C3B29D6E-7EEB-4E7D-A54D-AB38BA8236C5}"/>
                </a:ext>
              </a:extLst>
            </p:cNvPr>
            <p:cNvSpPr txBox="1"/>
            <p:nvPr/>
          </p:nvSpPr>
          <p:spPr>
            <a:xfrm>
              <a:off x="4847425" y="1498837"/>
              <a:ext cx="1672800" cy="254100"/>
            </a:xfrm>
            <a:prstGeom prst="rect">
              <a:avLst/>
            </a:prstGeom>
            <a:noFill/>
            <a:ln>
              <a:noFill/>
            </a:ln>
          </p:spPr>
          <p:txBody>
            <a:bodyPr lIns="91425" tIns="45700" rIns="91425" bIns="45700" anchor="t" anchorCtr="0">
              <a:noAutofit/>
            </a:bodyPr>
            <a:lstStyle/>
            <a:p>
              <a:pPr>
                <a:spcBef>
                  <a:spcPts val="0"/>
                </a:spcBef>
                <a:buSzPct val="25000"/>
              </a:pPr>
              <a:r>
                <a:rPr lang="en" sz="1600">
                  <a:solidFill>
                    <a:srgbClr val="3F3F3F"/>
                  </a:solidFill>
                  <a:latin typeface="Calibri"/>
                  <a:ea typeface="Calibri"/>
                  <a:cs typeface="Calibri"/>
                  <a:sym typeface="Calibri"/>
                </a:rPr>
                <a:t>  Mobile Apps</a:t>
              </a:r>
            </a:p>
          </p:txBody>
        </p:sp>
      </p:grpSp>
      <p:grpSp>
        <p:nvGrpSpPr>
          <p:cNvPr id="52" name="Shape 559">
            <a:extLst>
              <a:ext uri="{FF2B5EF4-FFF2-40B4-BE49-F238E27FC236}">
                <a16:creationId xmlns:a16="http://schemas.microsoft.com/office/drawing/2014/main" id="{AE0C5C59-5D37-4940-A4D7-75505FDD6913}"/>
              </a:ext>
            </a:extLst>
          </p:cNvPr>
          <p:cNvGrpSpPr/>
          <p:nvPr/>
        </p:nvGrpSpPr>
        <p:grpSpPr>
          <a:xfrm>
            <a:off x="7286094" y="5259679"/>
            <a:ext cx="1097766" cy="517199"/>
            <a:chOff x="6959275" y="4292475"/>
            <a:chExt cx="997500" cy="517199"/>
          </a:xfrm>
        </p:grpSpPr>
        <p:sp>
          <p:nvSpPr>
            <p:cNvPr id="53" name="Shape 560">
              <a:extLst>
                <a:ext uri="{FF2B5EF4-FFF2-40B4-BE49-F238E27FC236}">
                  <a16:creationId xmlns:a16="http://schemas.microsoft.com/office/drawing/2014/main" id="{CEAB18A0-E428-406D-BC46-B3626C1CBDB3}"/>
                </a:ext>
              </a:extLst>
            </p:cNvPr>
            <p:cNvSpPr/>
            <p:nvPr/>
          </p:nvSpPr>
          <p:spPr>
            <a:xfrm>
              <a:off x="6959275" y="4292475"/>
              <a:ext cx="997500" cy="517199"/>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a:spcBef>
                  <a:spcPts val="0"/>
                </a:spcBef>
              </a:pPr>
              <a:endParaRPr sz="1600">
                <a:solidFill>
                  <a:srgbClr val="3F3F3F"/>
                </a:solidFill>
                <a:latin typeface="Souce Sans Pro"/>
                <a:ea typeface="Souce Sans Pro"/>
                <a:cs typeface="Souce Sans Pro"/>
                <a:sym typeface="Souce Sans Pro"/>
              </a:endParaRPr>
            </a:p>
          </p:txBody>
        </p:sp>
        <p:pic>
          <p:nvPicPr>
            <p:cNvPr id="54" name="Shape 561">
              <a:extLst>
                <a:ext uri="{FF2B5EF4-FFF2-40B4-BE49-F238E27FC236}">
                  <a16:creationId xmlns:a16="http://schemas.microsoft.com/office/drawing/2014/main" id="{F53DDBB3-D837-4BA5-9A45-6F7C4042DF27}"/>
                </a:ext>
              </a:extLst>
            </p:cNvPr>
            <p:cNvPicPr preferRelativeResize="0"/>
            <p:nvPr/>
          </p:nvPicPr>
          <p:blipFill rotWithShape="1">
            <a:blip r:embed="rId16">
              <a:alphaModFix/>
            </a:blip>
            <a:srcRect/>
            <a:stretch/>
          </p:blipFill>
          <p:spPr>
            <a:xfrm>
              <a:off x="7241649" y="4357728"/>
              <a:ext cx="317999" cy="356399"/>
            </a:xfrm>
            <a:prstGeom prst="rect">
              <a:avLst/>
            </a:prstGeom>
            <a:noFill/>
            <a:ln>
              <a:noFill/>
            </a:ln>
          </p:spPr>
        </p:pic>
      </p:grpSp>
      <p:sp>
        <p:nvSpPr>
          <p:cNvPr id="55" name="Shape 562">
            <a:extLst>
              <a:ext uri="{FF2B5EF4-FFF2-40B4-BE49-F238E27FC236}">
                <a16:creationId xmlns:a16="http://schemas.microsoft.com/office/drawing/2014/main" id="{2A58392B-D224-4688-BA6A-CD5102B25579}"/>
              </a:ext>
            </a:extLst>
          </p:cNvPr>
          <p:cNvSpPr/>
          <p:nvPr/>
        </p:nvSpPr>
        <p:spPr>
          <a:xfrm>
            <a:off x="6063883" y="5863034"/>
            <a:ext cx="2319977" cy="517199"/>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a:spcBef>
                <a:spcPts val="0"/>
              </a:spcBef>
            </a:pPr>
            <a:endParaRPr sz="1600">
              <a:solidFill>
                <a:srgbClr val="3F3F3F"/>
              </a:solidFill>
              <a:latin typeface="Souce Sans Pro"/>
              <a:ea typeface="Souce Sans Pro"/>
              <a:cs typeface="Souce Sans Pro"/>
              <a:sym typeface="Souce Sans Pro"/>
            </a:endParaRPr>
          </a:p>
        </p:txBody>
      </p:sp>
      <p:sp>
        <p:nvSpPr>
          <p:cNvPr id="56" name="Shape 563">
            <a:extLst>
              <a:ext uri="{FF2B5EF4-FFF2-40B4-BE49-F238E27FC236}">
                <a16:creationId xmlns:a16="http://schemas.microsoft.com/office/drawing/2014/main" id="{C7AE342D-2B96-41C0-8242-E5290F86ED84}"/>
              </a:ext>
            </a:extLst>
          </p:cNvPr>
          <p:cNvSpPr txBox="1"/>
          <p:nvPr/>
        </p:nvSpPr>
        <p:spPr>
          <a:xfrm>
            <a:off x="6014516" y="5871621"/>
            <a:ext cx="2414399" cy="254100"/>
          </a:xfrm>
          <a:prstGeom prst="rect">
            <a:avLst/>
          </a:prstGeom>
          <a:noFill/>
          <a:ln>
            <a:noFill/>
          </a:ln>
        </p:spPr>
        <p:txBody>
          <a:bodyPr lIns="91425" tIns="45700" rIns="91425" bIns="45700" anchor="t" anchorCtr="0">
            <a:noAutofit/>
          </a:bodyPr>
          <a:lstStyle/>
          <a:p>
            <a:pPr>
              <a:spcBef>
                <a:spcPts val="0"/>
              </a:spcBef>
              <a:buSzPct val="25000"/>
            </a:pPr>
            <a:r>
              <a:rPr lang="en" sz="2400" b="1" i="1" dirty="0">
                <a:solidFill>
                  <a:srgbClr val="3F3F3F"/>
                </a:solidFill>
                <a:latin typeface="Calibri"/>
                <a:ea typeface="Calibri"/>
                <a:cs typeface="Calibri"/>
                <a:sym typeface="Calibri"/>
              </a:rPr>
              <a:t>Your </a:t>
            </a:r>
            <a:r>
              <a:rPr lang="en" sz="2400" i="1" dirty="0">
                <a:solidFill>
                  <a:srgbClr val="3F3F3F"/>
                </a:solidFill>
                <a:latin typeface="Calibri"/>
                <a:ea typeface="Calibri"/>
                <a:cs typeface="Calibri"/>
                <a:sym typeface="Calibri"/>
              </a:rPr>
              <a:t>sy</a:t>
            </a:r>
            <a:r>
              <a:rPr lang="en-CA" sz="2400" i="1" dirty="0">
                <a:solidFill>
                  <a:srgbClr val="3F3F3F"/>
                </a:solidFill>
                <a:latin typeface="Calibri"/>
                <a:ea typeface="Calibri"/>
                <a:cs typeface="Calibri"/>
                <a:sym typeface="Calibri"/>
              </a:rPr>
              <a:t>s</a:t>
            </a:r>
            <a:r>
              <a:rPr lang="en" sz="2400" i="1" dirty="0">
                <a:solidFill>
                  <a:srgbClr val="3F3F3F"/>
                </a:solidFill>
                <a:latin typeface="Calibri"/>
                <a:ea typeface="Calibri"/>
                <a:cs typeface="Calibri"/>
                <a:sym typeface="Calibri"/>
              </a:rPr>
              <a:t>tem here.</a:t>
            </a:r>
          </a:p>
        </p:txBody>
      </p:sp>
      <p:grpSp>
        <p:nvGrpSpPr>
          <p:cNvPr id="57" name="Shape 564">
            <a:extLst>
              <a:ext uri="{FF2B5EF4-FFF2-40B4-BE49-F238E27FC236}">
                <a16:creationId xmlns:a16="http://schemas.microsoft.com/office/drawing/2014/main" id="{14120713-BF36-48DE-9DF7-199404023722}"/>
              </a:ext>
            </a:extLst>
          </p:cNvPr>
          <p:cNvGrpSpPr/>
          <p:nvPr/>
        </p:nvGrpSpPr>
        <p:grpSpPr>
          <a:xfrm>
            <a:off x="5000052" y="1792622"/>
            <a:ext cx="1031399" cy="1018799"/>
            <a:chOff x="3419446" y="863940"/>
            <a:chExt cx="1031399" cy="1018799"/>
          </a:xfrm>
        </p:grpSpPr>
        <p:pic>
          <p:nvPicPr>
            <p:cNvPr id="58" name="Shape 565">
              <a:extLst>
                <a:ext uri="{FF2B5EF4-FFF2-40B4-BE49-F238E27FC236}">
                  <a16:creationId xmlns:a16="http://schemas.microsoft.com/office/drawing/2014/main" id="{F408D90F-396D-4C0C-8EA4-BFBDD66F7B17}"/>
                </a:ext>
              </a:extLst>
            </p:cNvPr>
            <p:cNvPicPr preferRelativeResize="0"/>
            <p:nvPr/>
          </p:nvPicPr>
          <p:blipFill rotWithShape="1">
            <a:blip r:embed="rId15">
              <a:alphaModFix/>
            </a:blip>
            <a:srcRect l="-252" t="45344" r="75702" b="6287"/>
            <a:stretch/>
          </p:blipFill>
          <p:spPr>
            <a:xfrm rot="1769092">
              <a:off x="3698932" y="1078508"/>
              <a:ext cx="434584" cy="573083"/>
            </a:xfrm>
            <a:prstGeom prst="rect">
              <a:avLst/>
            </a:prstGeom>
            <a:noFill/>
            <a:ln>
              <a:noFill/>
            </a:ln>
          </p:spPr>
        </p:pic>
        <p:pic>
          <p:nvPicPr>
            <p:cNvPr id="59" name="Shape 566">
              <a:extLst>
                <a:ext uri="{FF2B5EF4-FFF2-40B4-BE49-F238E27FC236}">
                  <a16:creationId xmlns:a16="http://schemas.microsoft.com/office/drawing/2014/main" id="{DF33CE67-7185-4300-A634-1938947E18B3}"/>
                </a:ext>
              </a:extLst>
            </p:cNvPr>
            <p:cNvPicPr preferRelativeResize="0"/>
            <p:nvPr/>
          </p:nvPicPr>
          <p:blipFill rotWithShape="1">
            <a:blip r:embed="rId17">
              <a:alphaModFix/>
            </a:blip>
            <a:srcRect/>
            <a:stretch/>
          </p:blipFill>
          <p:spPr>
            <a:xfrm rot="1461535">
              <a:off x="3642385" y="911767"/>
              <a:ext cx="585523" cy="923146"/>
            </a:xfrm>
            <a:prstGeom prst="rect">
              <a:avLst/>
            </a:prstGeom>
            <a:noFill/>
            <a:ln>
              <a:noFill/>
            </a:ln>
          </p:spPr>
        </p:pic>
      </p:grpSp>
      <p:sp>
        <p:nvSpPr>
          <p:cNvPr id="60" name="Shape 562">
            <a:extLst>
              <a:ext uri="{FF2B5EF4-FFF2-40B4-BE49-F238E27FC236}">
                <a16:creationId xmlns:a16="http://schemas.microsoft.com/office/drawing/2014/main" id="{C843DFFD-0DD0-41D6-B063-D83F5B08883E}"/>
              </a:ext>
            </a:extLst>
          </p:cNvPr>
          <p:cNvSpPr/>
          <p:nvPr/>
        </p:nvSpPr>
        <p:spPr>
          <a:xfrm>
            <a:off x="2445870" y="5886113"/>
            <a:ext cx="1559700" cy="517199"/>
          </a:xfrm>
          <a:prstGeom prst="roundRect">
            <a:avLst>
              <a:gd name="adj" fmla="val 16667"/>
            </a:avLst>
          </a:prstGeom>
          <a:gradFill>
            <a:gsLst>
              <a:gs pos="0">
                <a:srgbClr val="BBBBBB"/>
              </a:gs>
              <a:gs pos="35000">
                <a:srgbClr val="CFCFCF"/>
              </a:gs>
              <a:gs pos="100000">
                <a:srgbClr val="EEEEEE"/>
              </a:gs>
            </a:gsLst>
            <a:lin ang="16200038" scaled="0"/>
          </a:gradFill>
          <a:ln>
            <a:noFill/>
          </a:ln>
        </p:spPr>
        <p:txBody>
          <a:bodyPr lIns="91425" tIns="45700" rIns="91425" bIns="45700" anchor="ctr" anchorCtr="0">
            <a:noAutofit/>
          </a:bodyPr>
          <a:lstStyle/>
          <a:p>
            <a:pPr>
              <a:spcBef>
                <a:spcPts val="0"/>
              </a:spcBef>
            </a:pPr>
            <a:endParaRPr sz="1600">
              <a:solidFill>
                <a:srgbClr val="3F3F3F"/>
              </a:solidFill>
              <a:latin typeface="Souce Sans Pro"/>
              <a:ea typeface="Souce Sans Pro"/>
              <a:cs typeface="Souce Sans Pro"/>
              <a:sym typeface="Souce Sans Pro"/>
            </a:endParaRPr>
          </a:p>
        </p:txBody>
      </p:sp>
      <p:pic>
        <p:nvPicPr>
          <p:cNvPr id="2056" name="Picture 8" descr="Image result for epic healthcare logo">
            <a:extLst>
              <a:ext uri="{FF2B5EF4-FFF2-40B4-BE49-F238E27FC236}">
                <a16:creationId xmlns:a16="http://schemas.microsoft.com/office/drawing/2014/main" id="{D9AA5990-C414-41D3-AD81-7C846AD6D184}"/>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614434" y="5977161"/>
            <a:ext cx="1396772" cy="33221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mage result for allscripts logo">
            <a:extLst>
              <a:ext uri="{FF2B5EF4-FFF2-40B4-BE49-F238E27FC236}">
                <a16:creationId xmlns:a16="http://schemas.microsoft.com/office/drawing/2014/main" id="{D4F09F20-E2F4-4761-AEBC-9AE5F844C83D}"/>
              </a:ext>
            </a:extLst>
          </p:cNvPr>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4288138" y="5990845"/>
            <a:ext cx="1226506" cy="265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63616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C7ACE-ACFF-4B61-A86D-4B6B9A1B534F}"/>
              </a:ext>
            </a:extLst>
          </p:cNvPr>
          <p:cNvSpPr>
            <a:spLocks noGrp="1"/>
          </p:cNvSpPr>
          <p:nvPr>
            <p:ph type="title"/>
          </p:nvPr>
        </p:nvSpPr>
        <p:spPr/>
        <p:txBody>
          <a:bodyPr/>
          <a:lstStyle/>
          <a:p>
            <a:r>
              <a:rPr lang="en-CA" dirty="0"/>
              <a:t>CDS Hooks</a:t>
            </a:r>
          </a:p>
        </p:txBody>
      </p:sp>
      <p:sp>
        <p:nvSpPr>
          <p:cNvPr id="3" name="Slide Number Placeholder 2">
            <a:extLst>
              <a:ext uri="{FF2B5EF4-FFF2-40B4-BE49-F238E27FC236}">
                <a16:creationId xmlns:a16="http://schemas.microsoft.com/office/drawing/2014/main" id="{C4DEA6CB-4977-403B-9EDD-E4537915F45F}"/>
              </a:ext>
            </a:extLst>
          </p:cNvPr>
          <p:cNvSpPr>
            <a:spLocks noGrp="1"/>
          </p:cNvSpPr>
          <p:nvPr>
            <p:ph type="sldNum" sz="quarter" idx="11"/>
          </p:nvPr>
        </p:nvSpPr>
        <p:spPr/>
        <p:txBody>
          <a:bodyPr/>
          <a:lstStyle/>
          <a:p>
            <a:fld id="{5CC3E5C4-3E2B-40F1-9F2B-C46CEB0C88DF}" type="slidenum">
              <a:rPr lang="en-CA" smtClean="0"/>
              <a:pPr/>
              <a:t>17</a:t>
            </a:fld>
            <a:endParaRPr lang="en-CA" dirty="0"/>
          </a:p>
        </p:txBody>
      </p:sp>
      <p:pic>
        <p:nvPicPr>
          <p:cNvPr id="1026" name="Picture 2" descr="patient-view hook launch sequence">
            <a:extLst>
              <a:ext uri="{FF2B5EF4-FFF2-40B4-BE49-F238E27FC236}">
                <a16:creationId xmlns:a16="http://schemas.microsoft.com/office/drawing/2014/main" id="{FE92015C-E6C5-4CF5-8018-9CAA10DD12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5520" y="1780308"/>
            <a:ext cx="8584562" cy="47450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38362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Who’s using FHIR?</a:t>
            </a:r>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78338" y="2079510"/>
            <a:ext cx="8636916" cy="4392488"/>
          </a:xfrm>
        </p:spPr>
      </p:pic>
      <p:sp>
        <p:nvSpPr>
          <p:cNvPr id="4" name="Slide Number Placeholder 3"/>
          <p:cNvSpPr>
            <a:spLocks noGrp="1"/>
          </p:cNvSpPr>
          <p:nvPr>
            <p:ph type="sldNum" sz="quarter" idx="4"/>
          </p:nvPr>
        </p:nvSpPr>
        <p:spPr/>
        <p:txBody>
          <a:bodyPr/>
          <a:lstStyle/>
          <a:p>
            <a:fld id="{5CC3E5C4-3E2B-40F1-9F2B-C46CEB0C88DF}" type="slidenum">
              <a:rPr lang="en-CA" smtClean="0"/>
              <a:pPr/>
              <a:t>18</a:t>
            </a:fld>
            <a:endParaRPr lang="en-CA" dirty="0"/>
          </a:p>
        </p:txBody>
      </p:sp>
      <p:sp>
        <p:nvSpPr>
          <p:cNvPr id="6" name="TextBox 5"/>
          <p:cNvSpPr txBox="1"/>
          <p:nvPr/>
        </p:nvSpPr>
        <p:spPr>
          <a:xfrm>
            <a:off x="2783632" y="1700808"/>
            <a:ext cx="6789038" cy="369332"/>
          </a:xfrm>
          <a:prstGeom prst="rect">
            <a:avLst/>
          </a:prstGeom>
          <a:solidFill>
            <a:schemeClr val="bg1"/>
          </a:solidFill>
          <a:ln>
            <a:solidFill>
              <a:schemeClr val="tx1"/>
            </a:solidFill>
          </a:ln>
        </p:spPr>
        <p:txBody>
          <a:bodyPr wrap="none" rtlCol="0">
            <a:spAutoFit/>
          </a:bodyPr>
          <a:lstStyle/>
          <a:p>
            <a:r>
              <a:rPr lang="en-CA" dirty="0"/>
              <a:t>Systems accessing HAPI server in previous year (as of 2017-05)</a:t>
            </a:r>
          </a:p>
        </p:txBody>
      </p:sp>
    </p:spTree>
    <p:extLst>
      <p:ext uri="{BB962C8B-B14F-4D97-AF65-F5344CB8AC3E}">
        <p14:creationId xmlns:p14="http://schemas.microsoft.com/office/powerpoint/2010/main" val="37229471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D2857DB-EEDA-415E-96FD-9B6562D77AF9}"/>
              </a:ext>
            </a:extLst>
          </p:cNvPr>
          <p:cNvSpPr>
            <a:spLocks noGrp="1"/>
          </p:cNvSpPr>
          <p:nvPr>
            <p:ph type="title"/>
          </p:nvPr>
        </p:nvSpPr>
        <p:spPr/>
        <p:txBody>
          <a:bodyPr/>
          <a:lstStyle/>
          <a:p>
            <a:r>
              <a:rPr lang="en-CA" dirty="0"/>
              <a:t>Terminology &amp; FHIR</a:t>
            </a:r>
          </a:p>
        </p:txBody>
      </p:sp>
      <p:sp>
        <p:nvSpPr>
          <p:cNvPr id="8" name="Text Placeholder 7">
            <a:extLst>
              <a:ext uri="{FF2B5EF4-FFF2-40B4-BE49-F238E27FC236}">
                <a16:creationId xmlns:a16="http://schemas.microsoft.com/office/drawing/2014/main" id="{2A2736F2-AD65-4BAA-8BA5-B35511B7052D}"/>
              </a:ext>
            </a:extLst>
          </p:cNvPr>
          <p:cNvSpPr>
            <a:spLocks noGrp="1"/>
          </p:cNvSpPr>
          <p:nvPr>
            <p:ph type="body" idx="1"/>
          </p:nvPr>
        </p:nvSpPr>
        <p:spPr/>
        <p:txBody>
          <a:bodyPr/>
          <a:lstStyle/>
          <a:p>
            <a:endParaRPr lang="en-CA"/>
          </a:p>
        </p:txBody>
      </p:sp>
      <p:sp>
        <p:nvSpPr>
          <p:cNvPr id="4" name="Slide Number Placeholder 3">
            <a:extLst>
              <a:ext uri="{FF2B5EF4-FFF2-40B4-BE49-F238E27FC236}">
                <a16:creationId xmlns:a16="http://schemas.microsoft.com/office/drawing/2014/main" id="{76DC6C66-7854-4DE3-8833-89342EDBA69A}"/>
              </a:ext>
            </a:extLst>
          </p:cNvPr>
          <p:cNvSpPr>
            <a:spLocks noGrp="1"/>
          </p:cNvSpPr>
          <p:nvPr>
            <p:ph type="sldNum" sz="quarter" idx="4294967295"/>
          </p:nvPr>
        </p:nvSpPr>
        <p:spPr>
          <a:xfrm>
            <a:off x="0" y="6303963"/>
            <a:ext cx="960438" cy="220662"/>
          </a:xfrm>
          <a:prstGeom prst="rect">
            <a:avLst/>
          </a:prstGeom>
        </p:spPr>
        <p:txBody>
          <a:bodyPr/>
          <a:lstStyle/>
          <a:p>
            <a:fld id="{5CC3E5C4-3E2B-40F1-9F2B-C46CEB0C88DF}" type="slidenum">
              <a:rPr lang="en-CA" smtClean="0"/>
              <a:pPr/>
              <a:t>19</a:t>
            </a:fld>
            <a:endParaRPr lang="en-CA" dirty="0"/>
          </a:p>
        </p:txBody>
      </p:sp>
    </p:spTree>
    <p:extLst>
      <p:ext uri="{BB962C8B-B14F-4D97-AF65-F5344CB8AC3E}">
        <p14:creationId xmlns:p14="http://schemas.microsoft.com/office/powerpoint/2010/main" val="4264297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Who am I?</a:t>
            </a:r>
            <a:endParaRPr lang="en-US" noProof="0" dirty="0"/>
          </a:p>
        </p:txBody>
      </p:sp>
      <p:sp>
        <p:nvSpPr>
          <p:cNvPr id="3" name="Content Placeholder 2"/>
          <p:cNvSpPr>
            <a:spLocks noGrp="1"/>
          </p:cNvSpPr>
          <p:nvPr>
            <p:ph idx="1"/>
          </p:nvPr>
        </p:nvSpPr>
        <p:spPr/>
        <p:txBody>
          <a:bodyPr/>
          <a:lstStyle/>
          <a:p>
            <a:r>
              <a:rPr lang="en-US" noProof="0" dirty="0"/>
              <a:t>Name: Lloyd McKenzie</a:t>
            </a:r>
          </a:p>
          <a:p>
            <a:r>
              <a:rPr lang="en-US" noProof="0" dirty="0"/>
              <a:t>Company: Gevity</a:t>
            </a:r>
          </a:p>
          <a:p>
            <a:r>
              <a:rPr lang="en-US" noProof="0" dirty="0"/>
              <a:t>Background:</a:t>
            </a:r>
          </a:p>
          <a:p>
            <a:pPr lvl="1"/>
            <a:r>
              <a:rPr lang="en-US" noProof="0" dirty="0"/>
              <a:t>One of FHIR’s 3 initial editors</a:t>
            </a:r>
          </a:p>
          <a:p>
            <a:pPr lvl="1"/>
            <a:r>
              <a:rPr lang="en-US" noProof="0" dirty="0"/>
              <a:t>Co-chair FMG, FHIR-I and </a:t>
            </a:r>
            <a:r>
              <a:rPr lang="en-US" noProof="0" dirty="0" err="1"/>
              <a:t>MnM</a:t>
            </a:r>
            <a:endParaRPr lang="en-US" noProof="0" dirty="0"/>
          </a:p>
          <a:p>
            <a:pPr lvl="1"/>
            <a:r>
              <a:rPr lang="en-US" noProof="0" dirty="0"/>
              <a:t>HL7 Fellow</a:t>
            </a:r>
          </a:p>
          <a:p>
            <a:pPr lvl="1"/>
            <a:r>
              <a:rPr lang="en-US" noProof="0" dirty="0"/>
              <a:t>Heavily involved in HL7 and healthcare exchange for last 18 years (v2, v3, CDA, etc.)</a:t>
            </a:r>
          </a:p>
          <a:p>
            <a:pPr lvl="1"/>
            <a:r>
              <a:rPr lang="en-US" noProof="0" dirty="0">
                <a:hlinkClick r:id="rId2"/>
              </a:rPr>
              <a:t>lmckenzie@gevityinc.com</a:t>
            </a:r>
            <a:endParaRPr lang="en-US" noProof="0" dirty="0"/>
          </a:p>
        </p:txBody>
      </p:sp>
      <p:sp>
        <p:nvSpPr>
          <p:cNvPr id="4" name="Slide Number Placeholder 3"/>
          <p:cNvSpPr>
            <a:spLocks noGrp="1"/>
          </p:cNvSpPr>
          <p:nvPr>
            <p:ph type="sldNum" sz="quarter" idx="11"/>
          </p:nvPr>
        </p:nvSpPr>
        <p:spPr/>
        <p:txBody>
          <a:bodyPr/>
          <a:lstStyle/>
          <a:p>
            <a:fld id="{5CC3E5C4-3E2B-40F1-9F2B-C46CEB0C88DF}" type="slidenum">
              <a:rPr lang="en-CA" smtClean="0"/>
              <a:pPr/>
              <a:t>2</a:t>
            </a:fld>
            <a:endParaRPr lang="en-CA" dirty="0"/>
          </a:p>
        </p:txBody>
      </p:sp>
      <p:pic>
        <p:nvPicPr>
          <p:cNvPr id="8194" name="Picture 2" descr="C:\Users\office\Pictures\2012-07-30\ShadowrunHeadshot.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710" t="6800" r="-73153"/>
          <a:stretch/>
        </p:blipFill>
        <p:spPr bwMode="auto">
          <a:xfrm>
            <a:off x="8400257" y="1772816"/>
            <a:ext cx="2609911" cy="19554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2998442"/>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8D5090-289B-A94F-8ABF-50C59568BA30}"/>
              </a:ext>
            </a:extLst>
          </p:cNvPr>
          <p:cNvSpPr>
            <a:spLocks noGrp="1"/>
          </p:cNvSpPr>
          <p:nvPr>
            <p:ph type="sldNum" sz="quarter" idx="4"/>
          </p:nvPr>
        </p:nvSpPr>
        <p:spPr/>
        <p:txBody>
          <a:bodyPr/>
          <a:lstStyle/>
          <a:p>
            <a:fld id="{5CC3E5C4-3E2B-40F1-9F2B-C46CEB0C88DF}" type="slidenum">
              <a:rPr lang="en-CA" smtClean="0"/>
              <a:pPr/>
              <a:t>20</a:t>
            </a:fld>
            <a:endParaRPr lang="en-CA"/>
          </a:p>
        </p:txBody>
      </p:sp>
      <p:pic>
        <p:nvPicPr>
          <p:cNvPr id="5" name="Picture 4">
            <a:extLst>
              <a:ext uri="{FF2B5EF4-FFF2-40B4-BE49-F238E27FC236}">
                <a16:creationId xmlns:a16="http://schemas.microsoft.com/office/drawing/2014/main" id="{F70A8990-5F8C-CA49-8F8F-3F7ADCE556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3432" y="270565"/>
            <a:ext cx="10125218" cy="6155259"/>
          </a:xfrm>
          <a:prstGeom prst="rect">
            <a:avLst/>
          </a:prstGeom>
        </p:spPr>
      </p:pic>
      <p:pic>
        <p:nvPicPr>
          <p:cNvPr id="6" name="Picture 14" descr="HL7 International Logo">
            <a:extLst>
              <a:ext uri="{FF2B5EF4-FFF2-40B4-BE49-F238E27FC236}">
                <a16:creationId xmlns:a16="http://schemas.microsoft.com/office/drawing/2014/main" id="{E4D9F3E1-85F5-0C4B-BF1F-F43033A0252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60000" y="5791200"/>
            <a:ext cx="665018"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Oval 11">
            <a:extLst>
              <a:ext uri="{FF2B5EF4-FFF2-40B4-BE49-F238E27FC236}">
                <a16:creationId xmlns:a16="http://schemas.microsoft.com/office/drawing/2014/main" id="{411935CA-EC64-413D-8135-A116236DA971}"/>
              </a:ext>
            </a:extLst>
          </p:cNvPr>
          <p:cNvSpPr/>
          <p:nvPr/>
        </p:nvSpPr>
        <p:spPr bwMode="auto">
          <a:xfrm>
            <a:off x="8001000" y="1136472"/>
            <a:ext cx="1280160" cy="549126"/>
          </a:xfrm>
          <a:custGeom>
            <a:avLst/>
            <a:gdLst>
              <a:gd name="connsiteX0" fmla="*/ 0 w 1368152"/>
              <a:gd name="connsiteY0" fmla="*/ 274563 h 549126"/>
              <a:gd name="connsiteX1" fmla="*/ 684076 w 1368152"/>
              <a:gd name="connsiteY1" fmla="*/ 0 h 549126"/>
              <a:gd name="connsiteX2" fmla="*/ 1368152 w 1368152"/>
              <a:gd name="connsiteY2" fmla="*/ 274563 h 549126"/>
              <a:gd name="connsiteX3" fmla="*/ 684076 w 1368152"/>
              <a:gd name="connsiteY3" fmla="*/ 549126 h 549126"/>
              <a:gd name="connsiteX4" fmla="*/ 0 w 1368152"/>
              <a:gd name="connsiteY4" fmla="*/ 274563 h 549126"/>
              <a:gd name="connsiteX0" fmla="*/ 684076 w 1368152"/>
              <a:gd name="connsiteY0" fmla="*/ 0 h 549126"/>
              <a:gd name="connsiteX1" fmla="*/ 1368152 w 1368152"/>
              <a:gd name="connsiteY1" fmla="*/ 274563 h 549126"/>
              <a:gd name="connsiteX2" fmla="*/ 684076 w 1368152"/>
              <a:gd name="connsiteY2" fmla="*/ 549126 h 549126"/>
              <a:gd name="connsiteX3" fmla="*/ 0 w 1368152"/>
              <a:gd name="connsiteY3" fmla="*/ 274563 h 549126"/>
              <a:gd name="connsiteX4" fmla="*/ 775516 w 1368152"/>
              <a:gd name="connsiteY4" fmla="*/ 91440 h 549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152" h="549126">
                <a:moveTo>
                  <a:pt x="684076" y="0"/>
                </a:moveTo>
                <a:cubicBezTo>
                  <a:pt x="1061881" y="0"/>
                  <a:pt x="1368152" y="122926"/>
                  <a:pt x="1368152" y="274563"/>
                </a:cubicBezTo>
                <a:cubicBezTo>
                  <a:pt x="1368152" y="426200"/>
                  <a:pt x="1061881" y="549126"/>
                  <a:pt x="684076" y="549126"/>
                </a:cubicBezTo>
                <a:cubicBezTo>
                  <a:pt x="306271" y="549126"/>
                  <a:pt x="0" y="426200"/>
                  <a:pt x="0" y="274563"/>
                </a:cubicBezTo>
                <a:cubicBezTo>
                  <a:pt x="0" y="122926"/>
                  <a:pt x="306271" y="0"/>
                  <a:pt x="775516" y="91440"/>
                </a:cubicBezTo>
              </a:path>
            </a:pathLst>
          </a:custGeom>
          <a:noFill/>
          <a:ln w="38100" cap="flat" cmpd="sng" algn="ctr">
            <a:solidFill>
              <a:srgbClr val="FFFF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grpSp>
        <p:nvGrpSpPr>
          <p:cNvPr id="3" name="Group 2">
            <a:extLst>
              <a:ext uri="{FF2B5EF4-FFF2-40B4-BE49-F238E27FC236}">
                <a16:creationId xmlns:a16="http://schemas.microsoft.com/office/drawing/2014/main" id="{514F97DB-1C4D-40EB-899A-54D22CBA64B8}"/>
              </a:ext>
            </a:extLst>
          </p:cNvPr>
          <p:cNvGrpSpPr/>
          <p:nvPr/>
        </p:nvGrpSpPr>
        <p:grpSpPr>
          <a:xfrm>
            <a:off x="518585" y="4297680"/>
            <a:ext cx="10121900" cy="2006600"/>
            <a:chOff x="518585" y="4297680"/>
            <a:chExt cx="10121900" cy="2006600"/>
          </a:xfrm>
        </p:grpSpPr>
        <p:pic>
          <p:nvPicPr>
            <p:cNvPr id="8" name="Picture 7">
              <a:extLst>
                <a:ext uri="{FF2B5EF4-FFF2-40B4-BE49-F238E27FC236}">
                  <a16:creationId xmlns:a16="http://schemas.microsoft.com/office/drawing/2014/main" id="{5D8C8C92-D590-4643-A59C-C65D4EC50B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585" y="4297680"/>
              <a:ext cx="10121900" cy="2006600"/>
            </a:xfrm>
            <a:prstGeom prst="rect">
              <a:avLst/>
            </a:prstGeom>
          </p:spPr>
        </p:pic>
        <p:sp>
          <p:nvSpPr>
            <p:cNvPr id="9" name="Oval 11">
              <a:extLst>
                <a:ext uri="{FF2B5EF4-FFF2-40B4-BE49-F238E27FC236}">
                  <a16:creationId xmlns:a16="http://schemas.microsoft.com/office/drawing/2014/main" id="{FC6D718F-5698-4EBF-BC6F-52821B828DE8}"/>
                </a:ext>
              </a:extLst>
            </p:cNvPr>
            <p:cNvSpPr/>
            <p:nvPr/>
          </p:nvSpPr>
          <p:spPr bwMode="auto">
            <a:xfrm>
              <a:off x="7176120" y="4617720"/>
              <a:ext cx="1280160" cy="549126"/>
            </a:xfrm>
            <a:custGeom>
              <a:avLst/>
              <a:gdLst>
                <a:gd name="connsiteX0" fmla="*/ 0 w 1368152"/>
                <a:gd name="connsiteY0" fmla="*/ 274563 h 549126"/>
                <a:gd name="connsiteX1" fmla="*/ 684076 w 1368152"/>
                <a:gd name="connsiteY1" fmla="*/ 0 h 549126"/>
                <a:gd name="connsiteX2" fmla="*/ 1368152 w 1368152"/>
                <a:gd name="connsiteY2" fmla="*/ 274563 h 549126"/>
                <a:gd name="connsiteX3" fmla="*/ 684076 w 1368152"/>
                <a:gd name="connsiteY3" fmla="*/ 549126 h 549126"/>
                <a:gd name="connsiteX4" fmla="*/ 0 w 1368152"/>
                <a:gd name="connsiteY4" fmla="*/ 274563 h 549126"/>
                <a:gd name="connsiteX0" fmla="*/ 684076 w 1368152"/>
                <a:gd name="connsiteY0" fmla="*/ 0 h 549126"/>
                <a:gd name="connsiteX1" fmla="*/ 1368152 w 1368152"/>
                <a:gd name="connsiteY1" fmla="*/ 274563 h 549126"/>
                <a:gd name="connsiteX2" fmla="*/ 684076 w 1368152"/>
                <a:gd name="connsiteY2" fmla="*/ 549126 h 549126"/>
                <a:gd name="connsiteX3" fmla="*/ 0 w 1368152"/>
                <a:gd name="connsiteY3" fmla="*/ 274563 h 549126"/>
                <a:gd name="connsiteX4" fmla="*/ 775516 w 1368152"/>
                <a:gd name="connsiteY4" fmla="*/ 91440 h 549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152" h="549126">
                  <a:moveTo>
                    <a:pt x="684076" y="0"/>
                  </a:moveTo>
                  <a:cubicBezTo>
                    <a:pt x="1061881" y="0"/>
                    <a:pt x="1368152" y="122926"/>
                    <a:pt x="1368152" y="274563"/>
                  </a:cubicBezTo>
                  <a:cubicBezTo>
                    <a:pt x="1368152" y="426200"/>
                    <a:pt x="1061881" y="549126"/>
                    <a:pt x="684076" y="549126"/>
                  </a:cubicBezTo>
                  <a:cubicBezTo>
                    <a:pt x="306271" y="549126"/>
                    <a:pt x="0" y="426200"/>
                    <a:pt x="0" y="274563"/>
                  </a:cubicBezTo>
                  <a:cubicBezTo>
                    <a:pt x="0" y="122926"/>
                    <a:pt x="306271" y="0"/>
                    <a:pt x="775516" y="91440"/>
                  </a:cubicBezTo>
                </a:path>
              </a:pathLst>
            </a:custGeom>
            <a:noFill/>
            <a:ln w="381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grpSp>
    </p:spTree>
    <p:extLst>
      <p:ext uri="{BB962C8B-B14F-4D97-AF65-F5344CB8AC3E}">
        <p14:creationId xmlns:p14="http://schemas.microsoft.com/office/powerpoint/2010/main" val="404385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159230-AE9E-4B45-AABC-E0DA82955B1C}"/>
              </a:ext>
            </a:extLst>
          </p:cNvPr>
          <p:cNvSpPr>
            <a:spLocks noGrp="1"/>
          </p:cNvSpPr>
          <p:nvPr>
            <p:ph type="sldNum" sz="quarter" idx="4"/>
          </p:nvPr>
        </p:nvSpPr>
        <p:spPr/>
        <p:txBody>
          <a:bodyPr/>
          <a:lstStyle/>
          <a:p>
            <a:fld id="{5CC3E5C4-3E2B-40F1-9F2B-C46CEB0C88DF}" type="slidenum">
              <a:rPr lang="en-CA" smtClean="0"/>
              <a:pPr/>
              <a:t>21</a:t>
            </a:fld>
            <a:endParaRPr lang="en-CA"/>
          </a:p>
        </p:txBody>
      </p:sp>
      <p:sp>
        <p:nvSpPr>
          <p:cNvPr id="4" name="Title 3">
            <a:extLst>
              <a:ext uri="{FF2B5EF4-FFF2-40B4-BE49-F238E27FC236}">
                <a16:creationId xmlns:a16="http://schemas.microsoft.com/office/drawing/2014/main" id="{472D3BE8-6410-4EB4-B51F-FD5945EB202B}"/>
              </a:ext>
            </a:extLst>
          </p:cNvPr>
          <p:cNvSpPr>
            <a:spLocks noGrp="1"/>
          </p:cNvSpPr>
          <p:nvPr>
            <p:ph type="title"/>
          </p:nvPr>
        </p:nvSpPr>
        <p:spPr/>
        <p:txBody>
          <a:bodyPr/>
          <a:lstStyle/>
          <a:p>
            <a:endParaRPr lang="en-CA"/>
          </a:p>
        </p:txBody>
      </p:sp>
      <p:pic>
        <p:nvPicPr>
          <p:cNvPr id="5" name="Picture 4">
            <a:extLst>
              <a:ext uri="{FF2B5EF4-FFF2-40B4-BE49-F238E27FC236}">
                <a16:creationId xmlns:a16="http://schemas.microsoft.com/office/drawing/2014/main" id="{F2823C6A-08F8-944B-9F73-83BC84BBE95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071" t="19101" r="26890" b="29814"/>
          <a:stretch/>
        </p:blipFill>
        <p:spPr>
          <a:xfrm>
            <a:off x="8954276" y="5248137"/>
            <a:ext cx="2035806" cy="1252800"/>
          </a:xfrm>
          <a:prstGeom prst="rect">
            <a:avLst/>
          </a:prstGeom>
        </p:spPr>
      </p:pic>
      <p:pic>
        <p:nvPicPr>
          <p:cNvPr id="6" name="Picture 14" descr="HL7 International Logo">
            <a:extLst>
              <a:ext uri="{FF2B5EF4-FFF2-40B4-BE49-F238E27FC236}">
                <a16:creationId xmlns:a16="http://schemas.microsoft.com/office/drawing/2014/main" id="{6CC5B066-8D01-F74B-ADB1-C56372A574A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60000" y="5791200"/>
            <a:ext cx="665018"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59D66D08-DBE4-F84F-AAB5-D0B9CC710B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9402" y="260648"/>
            <a:ext cx="7762539" cy="6264697"/>
          </a:xfrm>
          <a:prstGeom prst="rect">
            <a:avLst/>
          </a:prstGeom>
        </p:spPr>
      </p:pic>
      <p:pic>
        <p:nvPicPr>
          <p:cNvPr id="10" name="Picture 9">
            <a:extLst>
              <a:ext uri="{FF2B5EF4-FFF2-40B4-BE49-F238E27FC236}">
                <a16:creationId xmlns:a16="http://schemas.microsoft.com/office/drawing/2014/main" id="{1F06E61E-ED1D-2344-98FB-008B559F44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5400" y="260648"/>
            <a:ext cx="7762539" cy="6264697"/>
          </a:xfrm>
          <a:prstGeom prst="rect">
            <a:avLst/>
          </a:prstGeom>
        </p:spPr>
      </p:pic>
      <p:sp>
        <p:nvSpPr>
          <p:cNvPr id="15" name="Rounded Rectangle 14">
            <a:extLst>
              <a:ext uri="{FF2B5EF4-FFF2-40B4-BE49-F238E27FC236}">
                <a16:creationId xmlns:a16="http://schemas.microsoft.com/office/drawing/2014/main" id="{73E027FC-966C-9749-99FE-15BEE7604676}"/>
              </a:ext>
            </a:extLst>
          </p:cNvPr>
          <p:cNvSpPr/>
          <p:nvPr/>
        </p:nvSpPr>
        <p:spPr bwMode="auto">
          <a:xfrm>
            <a:off x="479376" y="1920240"/>
            <a:ext cx="4392488" cy="2560320"/>
          </a:xfrm>
          <a:prstGeom prst="roundRect">
            <a:avLst/>
          </a:prstGeom>
          <a:noFill/>
          <a:ln w="63500" cap="flat" cmpd="sng" algn="ctr">
            <a:solidFill>
              <a:srgbClr val="FFFF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6" name="Rounded Rectangle 15">
            <a:extLst>
              <a:ext uri="{FF2B5EF4-FFF2-40B4-BE49-F238E27FC236}">
                <a16:creationId xmlns:a16="http://schemas.microsoft.com/office/drawing/2014/main" id="{C62C9FA2-5E29-5B48-AC22-FDB41EAB3E5B}"/>
              </a:ext>
            </a:extLst>
          </p:cNvPr>
          <p:cNvSpPr/>
          <p:nvPr/>
        </p:nvSpPr>
        <p:spPr bwMode="auto">
          <a:xfrm>
            <a:off x="479376" y="908720"/>
            <a:ext cx="4824536" cy="989657"/>
          </a:xfrm>
          <a:prstGeom prst="roundRect">
            <a:avLst/>
          </a:prstGeom>
          <a:noFill/>
          <a:ln w="38100" cap="flat" cmpd="sng" algn="ctr">
            <a:solidFill>
              <a:srgbClr val="FFFF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7" name="Rounded Rectangle 16">
            <a:extLst>
              <a:ext uri="{FF2B5EF4-FFF2-40B4-BE49-F238E27FC236}">
                <a16:creationId xmlns:a16="http://schemas.microsoft.com/office/drawing/2014/main" id="{34DB5328-8BF6-994E-94FD-D2EB630F3DD3}"/>
              </a:ext>
            </a:extLst>
          </p:cNvPr>
          <p:cNvSpPr/>
          <p:nvPr/>
        </p:nvSpPr>
        <p:spPr bwMode="auto">
          <a:xfrm>
            <a:off x="479376" y="4513296"/>
            <a:ext cx="4824536" cy="734842"/>
          </a:xfrm>
          <a:prstGeom prst="roundRect">
            <a:avLst/>
          </a:prstGeom>
          <a:noFill/>
          <a:ln w="38100" cap="flat" cmpd="sng" algn="ctr">
            <a:solidFill>
              <a:srgbClr val="FFFF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8" name="TextBox 17">
            <a:extLst>
              <a:ext uri="{FF2B5EF4-FFF2-40B4-BE49-F238E27FC236}">
                <a16:creationId xmlns:a16="http://schemas.microsoft.com/office/drawing/2014/main" id="{C1937B67-9C7A-D14A-A444-31702E4F3577}"/>
              </a:ext>
            </a:extLst>
          </p:cNvPr>
          <p:cNvSpPr txBox="1"/>
          <p:nvPr/>
        </p:nvSpPr>
        <p:spPr>
          <a:xfrm>
            <a:off x="6744072" y="1218882"/>
            <a:ext cx="3744416" cy="369332"/>
          </a:xfrm>
          <a:prstGeom prst="rect">
            <a:avLst/>
          </a:prstGeom>
          <a:noFill/>
        </p:spPr>
        <p:txBody>
          <a:bodyPr wrap="square" rtlCol="0">
            <a:spAutoFit/>
          </a:bodyPr>
          <a:lstStyle/>
          <a:p>
            <a:r>
              <a:rPr lang="en-US" dirty="0"/>
              <a:t>The terminology-specific resources</a:t>
            </a:r>
          </a:p>
        </p:txBody>
      </p:sp>
      <p:sp>
        <p:nvSpPr>
          <p:cNvPr id="19" name="TextBox 18">
            <a:extLst>
              <a:ext uri="{FF2B5EF4-FFF2-40B4-BE49-F238E27FC236}">
                <a16:creationId xmlns:a16="http://schemas.microsoft.com/office/drawing/2014/main" id="{2C25B709-25F3-7444-A206-D91C8C1EA47C}"/>
              </a:ext>
            </a:extLst>
          </p:cNvPr>
          <p:cNvSpPr txBox="1"/>
          <p:nvPr/>
        </p:nvSpPr>
        <p:spPr>
          <a:xfrm>
            <a:off x="6744072" y="4696051"/>
            <a:ext cx="3744416" cy="369332"/>
          </a:xfrm>
          <a:prstGeom prst="rect">
            <a:avLst/>
          </a:prstGeom>
          <a:noFill/>
        </p:spPr>
        <p:txBody>
          <a:bodyPr wrap="square" rtlCol="0">
            <a:spAutoFit/>
          </a:bodyPr>
          <a:lstStyle/>
          <a:p>
            <a:r>
              <a:rPr lang="en-US" dirty="0"/>
              <a:t>The coded data types</a:t>
            </a:r>
          </a:p>
        </p:txBody>
      </p:sp>
      <p:sp>
        <p:nvSpPr>
          <p:cNvPr id="20" name="TextBox 19">
            <a:extLst>
              <a:ext uri="{FF2B5EF4-FFF2-40B4-BE49-F238E27FC236}">
                <a16:creationId xmlns:a16="http://schemas.microsoft.com/office/drawing/2014/main" id="{EC6F1DBD-3F04-8F46-9EAE-2DFB91FD64E2}"/>
              </a:ext>
            </a:extLst>
          </p:cNvPr>
          <p:cNvSpPr txBox="1"/>
          <p:nvPr/>
        </p:nvSpPr>
        <p:spPr>
          <a:xfrm>
            <a:off x="6096000" y="2869831"/>
            <a:ext cx="3744416" cy="646331"/>
          </a:xfrm>
          <a:prstGeom prst="rect">
            <a:avLst/>
          </a:prstGeom>
          <a:noFill/>
        </p:spPr>
        <p:txBody>
          <a:bodyPr wrap="square" rtlCol="0">
            <a:spAutoFit/>
          </a:bodyPr>
          <a:lstStyle/>
          <a:p>
            <a:r>
              <a:rPr lang="en-US" b="1" dirty="0"/>
              <a:t>The terminology service and operations</a:t>
            </a:r>
          </a:p>
        </p:txBody>
      </p:sp>
      <p:cxnSp>
        <p:nvCxnSpPr>
          <p:cNvPr id="22" name="Straight Arrow Connector 21">
            <a:extLst>
              <a:ext uri="{FF2B5EF4-FFF2-40B4-BE49-F238E27FC236}">
                <a16:creationId xmlns:a16="http://schemas.microsoft.com/office/drawing/2014/main" id="{FE1F3CCC-BCE2-744E-BC2D-EE876C52F3A9}"/>
              </a:ext>
            </a:extLst>
          </p:cNvPr>
          <p:cNvCxnSpPr>
            <a:cxnSpLocks/>
          </p:cNvCxnSpPr>
          <p:nvPr/>
        </p:nvCxnSpPr>
        <p:spPr bwMode="auto">
          <a:xfrm flipH="1">
            <a:off x="5447928" y="1403548"/>
            <a:ext cx="1296144" cy="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Straight Arrow Connector 22">
            <a:extLst>
              <a:ext uri="{FF2B5EF4-FFF2-40B4-BE49-F238E27FC236}">
                <a16:creationId xmlns:a16="http://schemas.microsoft.com/office/drawing/2014/main" id="{E6A169B6-3DBB-D94D-91FC-1212ACFA9CDF}"/>
              </a:ext>
            </a:extLst>
          </p:cNvPr>
          <p:cNvCxnSpPr>
            <a:cxnSpLocks/>
          </p:cNvCxnSpPr>
          <p:nvPr/>
        </p:nvCxnSpPr>
        <p:spPr bwMode="auto">
          <a:xfrm flipH="1">
            <a:off x="5447928" y="4880717"/>
            <a:ext cx="1296144" cy="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Straight Arrow Connector 25">
            <a:extLst>
              <a:ext uri="{FF2B5EF4-FFF2-40B4-BE49-F238E27FC236}">
                <a16:creationId xmlns:a16="http://schemas.microsoft.com/office/drawing/2014/main" id="{E9975A96-FC91-5247-A0D4-BD4CE60E83BA}"/>
              </a:ext>
            </a:extLst>
          </p:cNvPr>
          <p:cNvCxnSpPr>
            <a:cxnSpLocks/>
          </p:cNvCxnSpPr>
          <p:nvPr/>
        </p:nvCxnSpPr>
        <p:spPr bwMode="auto">
          <a:xfrm flipH="1">
            <a:off x="5015880" y="3200400"/>
            <a:ext cx="1080120" cy="0"/>
          </a:xfrm>
          <a:prstGeom prst="straightConnector1">
            <a:avLst/>
          </a:prstGeom>
          <a:solidFill>
            <a:schemeClr val="accent1"/>
          </a:solidFill>
          <a:ln w="2540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5178872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p:cNvGrpSpPr/>
          <p:nvPr/>
        </p:nvGrpSpPr>
        <p:grpSpPr>
          <a:xfrm>
            <a:off x="2454701" y="1916833"/>
            <a:ext cx="2110912" cy="3672289"/>
            <a:chOff x="1323252" y="1916832"/>
            <a:chExt cx="2110912" cy="3672289"/>
          </a:xfrm>
        </p:grpSpPr>
        <p:sp>
          <p:nvSpPr>
            <p:cNvPr id="5" name="TextBox 4"/>
            <p:cNvSpPr txBox="1"/>
            <p:nvPr/>
          </p:nvSpPr>
          <p:spPr>
            <a:xfrm>
              <a:off x="1554539" y="5219789"/>
              <a:ext cx="1659429" cy="369332"/>
            </a:xfrm>
            <a:prstGeom prst="rect">
              <a:avLst/>
            </a:prstGeom>
            <a:noFill/>
          </p:spPr>
          <p:txBody>
            <a:bodyPr wrap="none" rtlCol="0">
              <a:spAutoFit/>
            </a:bodyPr>
            <a:lstStyle/>
            <a:p>
              <a:r>
                <a:rPr lang="en-US" dirty="0"/>
                <a:t>“</a:t>
              </a:r>
              <a:r>
                <a:rPr lang="en-US" dirty="0" err="1"/>
                <a:t>CodeSystem</a:t>
              </a:r>
              <a:r>
                <a:rPr lang="en-US" dirty="0"/>
                <a:t>”</a:t>
              </a:r>
              <a:endParaRPr lang="nl-NL" dirty="0"/>
            </a:p>
          </p:txBody>
        </p:sp>
        <p:pic>
          <p:nvPicPr>
            <p:cNvPr id="19" name="Picture 4" descr="http://dictionaryonline4u.com/wp-content/uploads/2011/11/merriam-webster_dictionary.jpg"/>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1325" b="97792" l="2000" r="97667">
                          <a14:foregroundMark x1="77333" y1="6843" x2="84667" y2="6402"/>
                        </a14:backgroundRemoval>
                      </a14:imgEffect>
                    </a14:imgLayer>
                  </a14:imgProps>
                </a:ext>
                <a:ext uri="{28A0092B-C50C-407E-A947-70E740481C1C}">
                  <a14:useLocalDpi xmlns:a14="http://schemas.microsoft.com/office/drawing/2010/main" val="0"/>
                </a:ext>
              </a:extLst>
            </a:blip>
            <a:srcRect/>
            <a:stretch>
              <a:fillRect/>
            </a:stretch>
          </p:blipFill>
          <p:spPr bwMode="auto">
            <a:xfrm>
              <a:off x="1323252" y="1916832"/>
              <a:ext cx="2110912" cy="3187477"/>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p:nvPr>
        </p:nvSpPr>
        <p:spPr/>
        <p:txBody>
          <a:bodyPr/>
          <a:lstStyle/>
          <a:p>
            <a:r>
              <a:rPr lang="en-US" noProof="0" dirty="0" err="1"/>
              <a:t>CodeSystem</a:t>
            </a:r>
            <a:r>
              <a:rPr lang="en-US" noProof="0" dirty="0"/>
              <a:t> vs. </a:t>
            </a:r>
            <a:r>
              <a:rPr lang="en-US" noProof="0" dirty="0" err="1"/>
              <a:t>ValueSet</a:t>
            </a:r>
            <a:endParaRPr lang="en-US" noProof="0" dirty="0"/>
          </a:p>
        </p:txBody>
      </p:sp>
      <p:grpSp>
        <p:nvGrpSpPr>
          <p:cNvPr id="14" name="Group 13"/>
          <p:cNvGrpSpPr/>
          <p:nvPr/>
        </p:nvGrpSpPr>
        <p:grpSpPr>
          <a:xfrm>
            <a:off x="6752891" y="1988840"/>
            <a:ext cx="2334935" cy="3609692"/>
            <a:chOff x="5492946" y="1988840"/>
            <a:chExt cx="2334935" cy="3609692"/>
          </a:xfrm>
        </p:grpSpPr>
        <p:sp>
          <p:nvSpPr>
            <p:cNvPr id="6" name="TextBox 5"/>
            <p:cNvSpPr txBox="1"/>
            <p:nvPr/>
          </p:nvSpPr>
          <p:spPr>
            <a:xfrm>
              <a:off x="5492946" y="1988840"/>
              <a:ext cx="2334935" cy="2585323"/>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dirty="0"/>
                <a:t>“Dante’s deadly sins”</a:t>
              </a:r>
            </a:p>
            <a:p>
              <a:endParaRPr lang="en-US" dirty="0"/>
            </a:p>
            <a:p>
              <a:pPr algn="ctr"/>
              <a:r>
                <a:rPr lang="en-US" dirty="0"/>
                <a:t>Pride</a:t>
              </a:r>
            </a:p>
            <a:p>
              <a:pPr algn="ctr"/>
              <a:r>
                <a:rPr lang="en-US" dirty="0"/>
                <a:t>Envy</a:t>
              </a:r>
            </a:p>
            <a:p>
              <a:pPr algn="ctr"/>
              <a:r>
                <a:rPr lang="en-US" dirty="0"/>
                <a:t>Wrath</a:t>
              </a:r>
            </a:p>
            <a:p>
              <a:pPr algn="ctr"/>
              <a:r>
                <a:rPr lang="en-US" dirty="0"/>
                <a:t>Sloth</a:t>
              </a:r>
            </a:p>
            <a:p>
              <a:pPr algn="ctr"/>
              <a:r>
                <a:rPr lang="en-US" dirty="0"/>
                <a:t>Avarice</a:t>
              </a:r>
            </a:p>
            <a:p>
              <a:pPr algn="ctr"/>
              <a:r>
                <a:rPr lang="en-US" dirty="0"/>
                <a:t>Gluttony</a:t>
              </a:r>
            </a:p>
            <a:p>
              <a:pPr algn="ctr"/>
              <a:r>
                <a:rPr lang="en-US" dirty="0"/>
                <a:t>Lust</a:t>
              </a:r>
            </a:p>
          </p:txBody>
        </p:sp>
        <p:sp>
          <p:nvSpPr>
            <p:cNvPr id="8" name="TextBox 7"/>
            <p:cNvSpPr txBox="1"/>
            <p:nvPr/>
          </p:nvSpPr>
          <p:spPr>
            <a:xfrm>
              <a:off x="5868144" y="5229200"/>
              <a:ext cx="1257588" cy="369332"/>
            </a:xfrm>
            <a:prstGeom prst="rect">
              <a:avLst/>
            </a:prstGeom>
            <a:noFill/>
          </p:spPr>
          <p:txBody>
            <a:bodyPr wrap="none" rtlCol="0">
              <a:spAutoFit/>
            </a:bodyPr>
            <a:lstStyle/>
            <a:p>
              <a:r>
                <a:rPr lang="en-US" dirty="0"/>
                <a:t>“</a:t>
              </a:r>
              <a:r>
                <a:rPr lang="en-US" dirty="0" err="1"/>
                <a:t>ValueSet</a:t>
              </a:r>
              <a:r>
                <a:rPr lang="en-US" dirty="0"/>
                <a:t>”</a:t>
              </a:r>
              <a:endParaRPr lang="nl-NL" dirty="0"/>
            </a:p>
          </p:txBody>
        </p:sp>
      </p:grpSp>
      <p:sp>
        <p:nvSpPr>
          <p:cNvPr id="10" name="Left Arrow 9"/>
          <p:cNvSpPr/>
          <p:nvPr/>
        </p:nvSpPr>
        <p:spPr bwMode="auto">
          <a:xfrm>
            <a:off x="4565613" y="2924944"/>
            <a:ext cx="2866028" cy="792088"/>
          </a:xfrm>
          <a:prstGeom prst="leftArrow">
            <a:avLst/>
          </a:prstGeom>
          <a:ln>
            <a:headEnd type="none" w="med" len="med"/>
            <a:tailEnd type="none" w="med" len="med"/>
          </a:ln>
          <a:extLst/>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algn="ctr"/>
            <a:r>
              <a:rPr lang="en-US" dirty="0">
                <a:solidFill>
                  <a:schemeClr val="tx1"/>
                </a:solidFill>
                <a:latin typeface="Arial" charset="0"/>
              </a:rPr>
              <a:t>Takes </a:t>
            </a:r>
            <a:r>
              <a:rPr lang="en-US" i="1" dirty="0">
                <a:solidFill>
                  <a:schemeClr val="tx1"/>
                </a:solidFill>
                <a:latin typeface="Arial" charset="0"/>
              </a:rPr>
              <a:t>concepts</a:t>
            </a:r>
            <a:r>
              <a:rPr lang="en-US" dirty="0">
                <a:solidFill>
                  <a:schemeClr val="tx1"/>
                </a:solidFill>
                <a:latin typeface="Arial" charset="0"/>
              </a:rPr>
              <a:t> from…</a:t>
            </a:r>
            <a:endParaRPr lang="nl-NL" dirty="0">
              <a:solidFill>
                <a:schemeClr val="tx1"/>
              </a:solidFill>
              <a:latin typeface="Arial" charset="0"/>
            </a:endParaRPr>
          </a:p>
        </p:txBody>
      </p:sp>
      <p:sp>
        <p:nvSpPr>
          <p:cNvPr id="11" name="Oval Callout 10"/>
          <p:cNvSpPr/>
          <p:nvPr/>
        </p:nvSpPr>
        <p:spPr bwMode="auto">
          <a:xfrm>
            <a:off x="8068575" y="4179712"/>
            <a:ext cx="2751825" cy="1087891"/>
          </a:xfrm>
          <a:prstGeom prst="wedgeEllipseCallout">
            <a:avLst>
              <a:gd name="adj1" fmla="val -33728"/>
              <a:gd name="adj2" fmla="val -64206"/>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r>
              <a:rPr lang="en-US" dirty="0">
                <a:latin typeface="Arial" charset="0"/>
              </a:rPr>
              <a:t>An enumeration of terms</a:t>
            </a:r>
            <a:endParaRPr lang="nl-NL" dirty="0"/>
          </a:p>
        </p:txBody>
      </p:sp>
      <p:sp>
        <p:nvSpPr>
          <p:cNvPr id="13" name="Oval Callout 12"/>
          <p:cNvSpPr/>
          <p:nvPr/>
        </p:nvSpPr>
        <p:spPr bwMode="auto">
          <a:xfrm>
            <a:off x="3759234" y="4005065"/>
            <a:ext cx="2751825" cy="1087891"/>
          </a:xfrm>
          <a:prstGeom prst="wedgeEllipseCallout">
            <a:avLst>
              <a:gd name="adj1" fmla="val -33728"/>
              <a:gd name="adj2" fmla="val -64206"/>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r>
              <a:rPr lang="en-US" dirty="0">
                <a:latin typeface="Arial" charset="0"/>
              </a:rPr>
              <a:t>Definition of terms</a:t>
            </a:r>
            <a:endParaRPr lang="nl-NL" dirty="0"/>
          </a:p>
        </p:txBody>
      </p:sp>
      <p:sp>
        <p:nvSpPr>
          <p:cNvPr id="15" name="TextBox 14"/>
          <p:cNvSpPr txBox="1"/>
          <p:nvPr/>
        </p:nvSpPr>
        <p:spPr>
          <a:xfrm>
            <a:off x="2750955" y="5964904"/>
            <a:ext cx="2608406" cy="369332"/>
          </a:xfrm>
          <a:prstGeom prst="rect">
            <a:avLst/>
          </a:prstGeom>
          <a:noFill/>
        </p:spPr>
        <p:txBody>
          <a:bodyPr wrap="none" rtlCol="0">
            <a:spAutoFit/>
          </a:bodyPr>
          <a:lstStyle/>
          <a:p>
            <a:r>
              <a:rPr lang="en-US" dirty="0"/>
              <a:t>Example: SNOMED-CT</a:t>
            </a:r>
            <a:endParaRPr lang="nl-NL" dirty="0"/>
          </a:p>
        </p:txBody>
      </p:sp>
      <p:sp>
        <p:nvSpPr>
          <p:cNvPr id="17" name="TextBox 16"/>
          <p:cNvSpPr txBox="1"/>
          <p:nvPr/>
        </p:nvSpPr>
        <p:spPr>
          <a:xfrm>
            <a:off x="6063490" y="5939988"/>
            <a:ext cx="3382657" cy="369332"/>
          </a:xfrm>
          <a:prstGeom prst="rect">
            <a:avLst/>
          </a:prstGeom>
          <a:noFill/>
        </p:spPr>
        <p:txBody>
          <a:bodyPr wrap="none" rtlCol="0">
            <a:spAutoFit/>
          </a:bodyPr>
          <a:lstStyle/>
          <a:p>
            <a:r>
              <a:rPr lang="en-US" dirty="0"/>
              <a:t>Example: “Childhood diseases”</a:t>
            </a:r>
            <a:endParaRPr lang="nl-NL" dirty="0"/>
          </a:p>
        </p:txBody>
      </p:sp>
    </p:spTree>
    <p:extLst>
      <p:ext uri="{BB962C8B-B14F-4D97-AF65-F5344CB8AC3E}">
        <p14:creationId xmlns:p14="http://schemas.microsoft.com/office/powerpoint/2010/main" val="2152195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P spid="15" grpId="0"/>
      <p:bldP spid="1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“Special” cases</a:t>
            </a:r>
          </a:p>
        </p:txBody>
      </p:sp>
      <p:grpSp>
        <p:nvGrpSpPr>
          <p:cNvPr id="7" name="Group 6"/>
          <p:cNvGrpSpPr/>
          <p:nvPr/>
        </p:nvGrpSpPr>
        <p:grpSpPr>
          <a:xfrm>
            <a:off x="2567608" y="1835262"/>
            <a:ext cx="7844080" cy="2179365"/>
            <a:chOff x="1043608" y="1835261"/>
            <a:chExt cx="7844080" cy="2179365"/>
          </a:xfrm>
        </p:grpSpPr>
        <p:sp>
          <p:nvSpPr>
            <p:cNvPr id="6" name="TextBox 5"/>
            <p:cNvSpPr txBox="1"/>
            <p:nvPr/>
          </p:nvSpPr>
          <p:spPr>
            <a:xfrm>
              <a:off x="5796136" y="2213211"/>
              <a:ext cx="3091552" cy="1200329"/>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dirty="0"/>
                <a:t>“All words under B”</a:t>
              </a:r>
            </a:p>
            <a:p>
              <a:endParaRPr lang="en-US" dirty="0"/>
            </a:p>
            <a:p>
              <a:r>
                <a:rPr lang="en-US" dirty="0"/>
                <a:t>“All words in the</a:t>
              </a:r>
            </a:p>
            <a:p>
              <a:r>
                <a:rPr lang="en-US" dirty="0"/>
                <a:t>Merriam-Webster dictionary”</a:t>
              </a:r>
            </a:p>
          </p:txBody>
        </p:sp>
        <p:sp>
          <p:nvSpPr>
            <p:cNvPr id="10" name="Left Arrow 9"/>
            <p:cNvSpPr/>
            <p:nvPr/>
          </p:nvSpPr>
          <p:spPr bwMode="auto">
            <a:xfrm>
              <a:off x="2771800" y="2348880"/>
              <a:ext cx="2736304" cy="792088"/>
            </a:xfrm>
            <a:prstGeom prst="leftArrow">
              <a:avLst/>
            </a:prstGeom>
            <a:ln>
              <a:headEnd type="none" w="med" len="med"/>
              <a:tailEnd type="none" w="med" len="med"/>
            </a:ln>
            <a:extLst/>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algn="ctr"/>
              <a:r>
                <a:rPr lang="en-US" dirty="0">
                  <a:solidFill>
                    <a:schemeClr val="tx1"/>
                  </a:solidFill>
                  <a:latin typeface="Arial" charset="0"/>
                </a:rPr>
                <a:t>Takes concepts from…</a:t>
              </a:r>
              <a:endParaRPr lang="nl-NL" dirty="0">
                <a:solidFill>
                  <a:schemeClr val="tx1"/>
                </a:solidFill>
                <a:latin typeface="Arial" charset="0"/>
              </a:endParaRPr>
            </a:p>
          </p:txBody>
        </p:sp>
        <p:pic>
          <p:nvPicPr>
            <p:cNvPr id="15" name="Picture 4" descr="http://dictionaryonline4u.com/wp-content/uploads/2011/11/merriam-webster_dictionary.jpg"/>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1325" b="97792" l="2000" r="97667">
                          <a14:foregroundMark x1="77333" y1="6843" x2="84667" y2="6402"/>
                        </a14:backgroundRemoval>
                      </a14:imgEffect>
                    </a14:imgLayer>
                  </a14:imgProps>
                </a:ext>
                <a:ext uri="{28A0092B-C50C-407E-A947-70E740481C1C}">
                  <a14:useLocalDpi xmlns:a14="http://schemas.microsoft.com/office/drawing/2010/main" val="0"/>
                </a:ext>
              </a:extLst>
            </a:blip>
            <a:srcRect/>
            <a:stretch>
              <a:fillRect/>
            </a:stretch>
          </p:blipFill>
          <p:spPr bwMode="auto">
            <a:xfrm>
              <a:off x="1043608" y="1835261"/>
              <a:ext cx="1443288" cy="2179365"/>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Oval Callout 2"/>
          <p:cNvSpPr/>
          <p:nvPr/>
        </p:nvSpPr>
        <p:spPr bwMode="auto">
          <a:xfrm>
            <a:off x="6672064" y="1124745"/>
            <a:ext cx="2880320" cy="1088467"/>
          </a:xfrm>
          <a:prstGeom prst="wedgeEllipseCallout">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r>
              <a:rPr lang="en-US" dirty="0"/>
              <a:t>No need to write them all down!</a:t>
            </a:r>
            <a:endParaRPr lang="nl-NL" dirty="0"/>
          </a:p>
        </p:txBody>
      </p:sp>
      <p:grpSp>
        <p:nvGrpSpPr>
          <p:cNvPr id="16" name="Group 15"/>
          <p:cNvGrpSpPr/>
          <p:nvPr/>
        </p:nvGrpSpPr>
        <p:grpSpPr>
          <a:xfrm>
            <a:off x="2550412" y="3591015"/>
            <a:ext cx="7164810" cy="2600313"/>
            <a:chOff x="1026412" y="3591014"/>
            <a:chExt cx="7164810" cy="2600313"/>
          </a:xfrm>
        </p:grpSpPr>
        <p:sp>
          <p:nvSpPr>
            <p:cNvPr id="17" name="Left Arrow 16"/>
            <p:cNvSpPr/>
            <p:nvPr/>
          </p:nvSpPr>
          <p:spPr bwMode="auto">
            <a:xfrm rot="1366384">
              <a:off x="2386693" y="3902073"/>
              <a:ext cx="3770062" cy="792088"/>
            </a:xfrm>
            <a:prstGeom prst="leftArrow">
              <a:avLst/>
            </a:prstGeom>
            <a:ln>
              <a:headEnd type="none" w="med" len="med"/>
              <a:tailEnd type="none" w="med" len="med"/>
            </a:ln>
            <a:extLst/>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algn="ctr"/>
              <a:r>
                <a:rPr lang="en-US" dirty="0">
                  <a:solidFill>
                    <a:schemeClr val="tx1"/>
                  </a:solidFill>
                  <a:latin typeface="Arial" charset="0"/>
                </a:rPr>
                <a:t>Takes concepts from…</a:t>
              </a:r>
              <a:endParaRPr lang="nl-NL" dirty="0">
                <a:solidFill>
                  <a:schemeClr val="tx1"/>
                </a:solidFill>
                <a:latin typeface="Arial" charset="0"/>
              </a:endParaRPr>
            </a:p>
          </p:txBody>
        </p:sp>
        <p:grpSp>
          <p:nvGrpSpPr>
            <p:cNvPr id="9" name="Group 8"/>
            <p:cNvGrpSpPr/>
            <p:nvPr/>
          </p:nvGrpSpPr>
          <p:grpSpPr>
            <a:xfrm>
              <a:off x="1026412" y="3591014"/>
              <a:ext cx="7164810" cy="2600313"/>
              <a:chOff x="1026412" y="3591014"/>
              <a:chExt cx="7164810" cy="2600313"/>
            </a:xfrm>
          </p:grpSpPr>
          <p:pic>
            <p:nvPicPr>
              <p:cNvPr id="2050" name="Picture 2" descr="http://2.bp.blogspot.com/_V1vSHPcC8Qs/TVWcV4mvRFI/AAAAAAAAECY/KqdNR6Y-0UU/s1600/Essential%2BAmerican%2BSlang%2BDictionary.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26412" y="4221088"/>
                <a:ext cx="1477679" cy="1970239"/>
              </a:xfrm>
              <a:prstGeom prst="rect">
                <a:avLst/>
              </a:prstGeom>
              <a:noFill/>
              <a:extLst>
                <a:ext uri="{909E8E84-426E-40DD-AFC4-6F175D3DCCD1}">
                  <a14:hiddenFill xmlns:a14="http://schemas.microsoft.com/office/drawing/2010/main">
                    <a:solidFill>
                      <a:srgbClr val="FFFFFF"/>
                    </a:solidFill>
                  </a14:hiddenFill>
                </a:ext>
              </a:extLst>
            </p:spPr>
          </p:pic>
          <p:sp>
            <p:nvSpPr>
              <p:cNvPr id="18" name="Left Arrow 17"/>
              <p:cNvSpPr/>
              <p:nvPr/>
            </p:nvSpPr>
            <p:spPr bwMode="auto">
              <a:xfrm rot="21138384">
                <a:off x="2707702" y="4926317"/>
                <a:ext cx="3383412" cy="792088"/>
              </a:xfrm>
              <a:prstGeom prst="leftArrow">
                <a:avLst/>
              </a:prstGeom>
              <a:ln>
                <a:headEnd type="none" w="med" len="med"/>
                <a:tailEnd type="none" w="med" len="med"/>
              </a:ln>
              <a:extLst/>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algn="ctr"/>
                <a:r>
                  <a:rPr lang="en-US" dirty="0">
                    <a:solidFill>
                      <a:schemeClr val="tx1"/>
                    </a:solidFill>
                    <a:latin typeface="Arial" charset="0"/>
                  </a:rPr>
                  <a:t>Takes concepts from…</a:t>
                </a:r>
                <a:endParaRPr lang="nl-NL" dirty="0">
                  <a:solidFill>
                    <a:schemeClr val="tx1"/>
                  </a:solidFill>
                  <a:latin typeface="Arial" charset="0"/>
                </a:endParaRPr>
              </a:p>
            </p:txBody>
          </p:sp>
          <p:sp>
            <p:nvSpPr>
              <p:cNvPr id="20" name="TextBox 19"/>
              <p:cNvSpPr txBox="1"/>
              <p:nvPr/>
            </p:nvSpPr>
            <p:spPr>
              <a:xfrm>
                <a:off x="6228184" y="3591014"/>
                <a:ext cx="1963038" cy="2585323"/>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dirty="0"/>
                  <a:t>“Words for ‘nerd’”</a:t>
                </a:r>
              </a:p>
              <a:p>
                <a:endParaRPr lang="en-US" dirty="0"/>
              </a:p>
              <a:p>
                <a:pPr algn="ctr"/>
                <a:r>
                  <a:rPr lang="en-US" dirty="0"/>
                  <a:t>Bookworm</a:t>
                </a:r>
              </a:p>
              <a:p>
                <a:pPr algn="ctr"/>
                <a:r>
                  <a:rPr lang="en-US" dirty="0"/>
                  <a:t>Geek</a:t>
                </a:r>
              </a:p>
              <a:p>
                <a:pPr algn="ctr"/>
                <a:r>
                  <a:rPr lang="en-US" dirty="0"/>
                  <a:t>Grind</a:t>
                </a:r>
              </a:p>
              <a:p>
                <a:pPr algn="ctr"/>
                <a:r>
                  <a:rPr lang="en-US" dirty="0"/>
                  <a:t>Weenie</a:t>
                </a:r>
              </a:p>
              <a:p>
                <a:pPr algn="ctr"/>
                <a:r>
                  <a:rPr lang="en-US" dirty="0"/>
                  <a:t>Wonk</a:t>
                </a:r>
              </a:p>
              <a:p>
                <a:pPr algn="ctr"/>
                <a:r>
                  <a:rPr lang="en-US" dirty="0"/>
                  <a:t>Dink (slang)</a:t>
                </a:r>
              </a:p>
              <a:p>
                <a:pPr algn="ctr"/>
                <a:r>
                  <a:rPr lang="en-US" dirty="0"/>
                  <a:t>Dork (slang)</a:t>
                </a:r>
              </a:p>
            </p:txBody>
          </p:sp>
        </p:grpSp>
      </p:grpSp>
      <p:sp>
        <p:nvSpPr>
          <p:cNvPr id="22" name="Oval Callout 21"/>
          <p:cNvSpPr/>
          <p:nvPr/>
        </p:nvSpPr>
        <p:spPr bwMode="auto">
          <a:xfrm>
            <a:off x="4871864" y="5517232"/>
            <a:ext cx="2952328" cy="1224136"/>
          </a:xfrm>
          <a:prstGeom prst="wedgeEllipseCallout">
            <a:avLst>
              <a:gd name="adj1" fmla="val -45304"/>
              <a:gd name="adj2" fmla="val -56511"/>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r>
              <a:rPr lang="en-US" dirty="0"/>
              <a:t>Can take concepts from multiple </a:t>
            </a:r>
            <a:r>
              <a:rPr lang="en-US" dirty="0" err="1"/>
              <a:t>codingsystems</a:t>
            </a:r>
            <a:endParaRPr lang="nl-NL" dirty="0"/>
          </a:p>
        </p:txBody>
      </p:sp>
    </p:spTree>
    <p:extLst>
      <p:ext uri="{BB962C8B-B14F-4D97-AF65-F5344CB8AC3E}">
        <p14:creationId xmlns:p14="http://schemas.microsoft.com/office/powerpoint/2010/main" val="2215502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Conformance levels</a:t>
            </a:r>
            <a:endParaRPr lang="en-CA" dirty="0"/>
          </a:p>
        </p:txBody>
      </p:sp>
      <p:sp>
        <p:nvSpPr>
          <p:cNvPr id="3" name="Content Placeholder 2"/>
          <p:cNvSpPr>
            <a:spLocks noGrp="1"/>
          </p:cNvSpPr>
          <p:nvPr>
            <p:ph idx="1"/>
          </p:nvPr>
        </p:nvSpPr>
        <p:spPr/>
        <p:txBody>
          <a:bodyPr/>
          <a:lstStyle/>
          <a:p>
            <a:r>
              <a:rPr lang="en-CA" b="1" dirty="0"/>
              <a:t>Fixed</a:t>
            </a:r>
            <a:r>
              <a:rPr lang="en-CA" dirty="0"/>
              <a:t>: You must use this value set if you send the element.</a:t>
            </a:r>
          </a:p>
          <a:p>
            <a:pPr lvl="1"/>
            <a:r>
              <a:rPr lang="en-CA" dirty="0"/>
              <a:t>If it’s a </a:t>
            </a:r>
            <a:r>
              <a:rPr lang="en-CA" dirty="0" err="1"/>
              <a:t>CodeableConcept</a:t>
            </a:r>
            <a:r>
              <a:rPr lang="en-CA" dirty="0"/>
              <a:t>, you can sent translations too</a:t>
            </a:r>
          </a:p>
          <a:p>
            <a:r>
              <a:rPr lang="en-CA" b="1" dirty="0"/>
              <a:t>Extensible</a:t>
            </a:r>
            <a:r>
              <a:rPr lang="en-CA" dirty="0"/>
              <a:t>: You must use a code from this value set if one applies</a:t>
            </a:r>
          </a:p>
          <a:p>
            <a:r>
              <a:rPr lang="en-CA" b="1" dirty="0"/>
              <a:t>Preferred</a:t>
            </a:r>
            <a:r>
              <a:rPr lang="en-CA" dirty="0"/>
              <a:t>: Recommend using this code system, but ok if you don’t</a:t>
            </a:r>
          </a:p>
          <a:p>
            <a:r>
              <a:rPr lang="en-CA" b="1" dirty="0"/>
              <a:t>Example</a:t>
            </a:r>
            <a:r>
              <a:rPr lang="en-CA" dirty="0"/>
              <a:t>: No recommendation, may be incomplete</a:t>
            </a:r>
          </a:p>
        </p:txBody>
      </p:sp>
      <p:sp>
        <p:nvSpPr>
          <p:cNvPr id="4" name="Slide Number Placeholder 3"/>
          <p:cNvSpPr>
            <a:spLocks noGrp="1"/>
          </p:cNvSpPr>
          <p:nvPr>
            <p:ph type="sldNum" sz="quarter" idx="11"/>
          </p:nvPr>
        </p:nvSpPr>
        <p:spPr>
          <a:xfrm>
            <a:off x="5791200" y="6629400"/>
            <a:ext cx="711200" cy="228600"/>
          </a:xfrm>
        </p:spPr>
        <p:txBody>
          <a:bodyPr/>
          <a:lstStyle/>
          <a:p>
            <a:fld id="{5CC3E5C4-3E2B-40F1-9F2B-C46CEB0C88DF}" type="slidenum">
              <a:rPr lang="en-CA" smtClean="0"/>
              <a:pPr/>
              <a:t>24</a:t>
            </a:fld>
            <a:endParaRPr lang="en-CA" dirty="0"/>
          </a:p>
        </p:txBody>
      </p:sp>
    </p:spTree>
    <p:extLst>
      <p:ext uri="{BB962C8B-B14F-4D97-AF65-F5344CB8AC3E}">
        <p14:creationId xmlns:p14="http://schemas.microsoft.com/office/powerpoint/2010/main" val="23842331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Coded Data Types</a:t>
            </a:r>
          </a:p>
        </p:txBody>
      </p:sp>
      <p:sp>
        <p:nvSpPr>
          <p:cNvPr id="4" name="Slide Number Placeholder 3"/>
          <p:cNvSpPr>
            <a:spLocks noGrp="1"/>
          </p:cNvSpPr>
          <p:nvPr>
            <p:ph type="sldNum" sz="quarter" idx="11"/>
          </p:nvPr>
        </p:nvSpPr>
        <p:spPr/>
        <p:txBody>
          <a:bodyPr/>
          <a:lstStyle/>
          <a:p>
            <a:fld id="{5CC3E5C4-3E2B-40F1-9F2B-C46CEB0C88DF}" type="slidenum">
              <a:rPr lang="en-CA" smtClean="0"/>
              <a:pPr/>
              <a:t>25</a:t>
            </a:fld>
            <a:endParaRPr lang="en-CA"/>
          </a:p>
        </p:txBody>
      </p:sp>
      <p:pic>
        <p:nvPicPr>
          <p:cNvPr id="7" name="Picture 6">
            <a:extLst>
              <a:ext uri="{FF2B5EF4-FFF2-40B4-BE49-F238E27FC236}">
                <a16:creationId xmlns:a16="http://schemas.microsoft.com/office/drawing/2014/main" id="{6DB6E7D6-6D9F-41BB-A948-9F2B85252FFC}"/>
              </a:ext>
            </a:extLst>
          </p:cNvPr>
          <p:cNvPicPr>
            <a:picLocks noChangeAspect="1"/>
          </p:cNvPicPr>
          <p:nvPr/>
        </p:nvPicPr>
        <p:blipFill>
          <a:blip r:embed="rId2"/>
          <a:stretch>
            <a:fillRect/>
          </a:stretch>
        </p:blipFill>
        <p:spPr>
          <a:xfrm>
            <a:off x="3281807" y="2133600"/>
            <a:ext cx="3781425" cy="3171825"/>
          </a:xfrm>
          <a:prstGeom prst="rect">
            <a:avLst/>
          </a:prstGeom>
        </p:spPr>
      </p:pic>
      <p:pic>
        <p:nvPicPr>
          <p:cNvPr id="8" name="Picture 7">
            <a:extLst>
              <a:ext uri="{FF2B5EF4-FFF2-40B4-BE49-F238E27FC236}">
                <a16:creationId xmlns:a16="http://schemas.microsoft.com/office/drawing/2014/main" id="{7A5AF40C-BD96-41ED-8F08-E6D7AEC7FBB6}"/>
              </a:ext>
            </a:extLst>
          </p:cNvPr>
          <p:cNvPicPr>
            <a:picLocks noChangeAspect="1"/>
          </p:cNvPicPr>
          <p:nvPr/>
        </p:nvPicPr>
        <p:blipFill>
          <a:blip r:embed="rId3"/>
          <a:stretch>
            <a:fillRect/>
          </a:stretch>
        </p:blipFill>
        <p:spPr>
          <a:xfrm>
            <a:off x="7696200" y="2667000"/>
            <a:ext cx="3533775" cy="1952625"/>
          </a:xfrm>
          <a:prstGeom prst="rect">
            <a:avLst/>
          </a:prstGeom>
        </p:spPr>
      </p:pic>
      <p:pic>
        <p:nvPicPr>
          <p:cNvPr id="9" name="Picture 8">
            <a:extLst>
              <a:ext uri="{FF2B5EF4-FFF2-40B4-BE49-F238E27FC236}">
                <a16:creationId xmlns:a16="http://schemas.microsoft.com/office/drawing/2014/main" id="{9F8A763B-2B04-4903-81A0-DAA7AF2FACC5}"/>
              </a:ext>
            </a:extLst>
          </p:cNvPr>
          <p:cNvPicPr>
            <a:picLocks noChangeAspect="1"/>
          </p:cNvPicPr>
          <p:nvPr/>
        </p:nvPicPr>
        <p:blipFill>
          <a:blip r:embed="rId4"/>
          <a:stretch>
            <a:fillRect/>
          </a:stretch>
        </p:blipFill>
        <p:spPr>
          <a:xfrm>
            <a:off x="1181100" y="3048000"/>
            <a:ext cx="1028700" cy="904875"/>
          </a:xfrm>
          <a:prstGeom prst="rect">
            <a:avLst/>
          </a:prstGeom>
        </p:spPr>
      </p:pic>
    </p:spTree>
    <p:extLst>
      <p:ext uri="{BB962C8B-B14F-4D97-AF65-F5344CB8AC3E}">
        <p14:creationId xmlns:p14="http://schemas.microsoft.com/office/powerpoint/2010/main" val="12065793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CodeSystem</a:t>
            </a:r>
            <a:r>
              <a:rPr lang="en-US" dirty="0"/>
              <a:t> Resource</a:t>
            </a:r>
          </a:p>
        </p:txBody>
      </p:sp>
      <p:sp>
        <p:nvSpPr>
          <p:cNvPr id="3" name="Content Placeholder 2"/>
          <p:cNvSpPr>
            <a:spLocks noGrp="1"/>
          </p:cNvSpPr>
          <p:nvPr>
            <p:ph idx="1"/>
          </p:nvPr>
        </p:nvSpPr>
        <p:spPr/>
        <p:txBody>
          <a:bodyPr/>
          <a:lstStyle/>
          <a:p>
            <a:r>
              <a:rPr lang="en-US" dirty="0"/>
              <a:t>Standard mechanism for sharing metadata about code systems</a:t>
            </a:r>
          </a:p>
          <a:p>
            <a:r>
              <a:rPr lang="en-US" dirty="0"/>
              <a:t>For simpler code systems (i.e. not SNOMED CT </a:t>
            </a:r>
            <a:r>
              <a:rPr lang="en-US" dirty="0">
                <a:sym typeface="Wingdings" panose="05000000000000000000" pitchFamily="2" charset="2"/>
              </a:rPr>
              <a:t>) can share the full codes, display names, definitions, etc.</a:t>
            </a:r>
          </a:p>
        </p:txBody>
      </p:sp>
      <p:sp>
        <p:nvSpPr>
          <p:cNvPr id="4" name="Slide Number Placeholder 3"/>
          <p:cNvSpPr>
            <a:spLocks noGrp="1"/>
          </p:cNvSpPr>
          <p:nvPr>
            <p:ph type="sldNum" sz="quarter" idx="4"/>
          </p:nvPr>
        </p:nvSpPr>
        <p:spPr>
          <a:xfrm>
            <a:off x="239713" y="6303963"/>
            <a:ext cx="960437" cy="220662"/>
          </a:xfrm>
        </p:spPr>
        <p:txBody>
          <a:bodyPr/>
          <a:lstStyle/>
          <a:p>
            <a:fld id="{5CC3E5C4-3E2B-40F1-9F2B-C46CEB0C88DF}" type="slidenum">
              <a:rPr lang="en-CA" smtClean="0"/>
              <a:pPr/>
              <a:t>26</a:t>
            </a:fld>
            <a:endParaRPr lang="en-CA"/>
          </a:p>
        </p:txBody>
      </p:sp>
    </p:spTree>
    <p:extLst>
      <p:ext uri="{BB962C8B-B14F-4D97-AF65-F5344CB8AC3E}">
        <p14:creationId xmlns:p14="http://schemas.microsoft.com/office/powerpoint/2010/main" val="9728233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ValueSet</a:t>
            </a:r>
            <a:r>
              <a:rPr lang="en-US" dirty="0"/>
              <a:t> Resource</a:t>
            </a:r>
          </a:p>
        </p:txBody>
      </p:sp>
      <p:sp>
        <p:nvSpPr>
          <p:cNvPr id="3" name="Content Placeholder 2"/>
          <p:cNvSpPr>
            <a:spLocks noGrp="1"/>
          </p:cNvSpPr>
          <p:nvPr>
            <p:ph idx="1"/>
          </p:nvPr>
        </p:nvSpPr>
        <p:spPr/>
        <p:txBody>
          <a:bodyPr/>
          <a:lstStyle/>
          <a:p>
            <a:r>
              <a:rPr lang="en-US" dirty="0"/>
              <a:t>Allows sharing subsets of codes intended for a particular use</a:t>
            </a:r>
          </a:p>
          <a:p>
            <a:r>
              <a:rPr lang="en-US" dirty="0"/>
              <a:t>Can define</a:t>
            </a:r>
          </a:p>
          <a:p>
            <a:pPr lvl="1"/>
            <a:r>
              <a:rPr lang="en-US" dirty="0"/>
              <a:t>Extensional (enumerated) lists of codes</a:t>
            </a:r>
          </a:p>
          <a:p>
            <a:pPr lvl="2"/>
            <a:r>
              <a:rPr lang="en-US" dirty="0"/>
              <a:t>E.g. “diabetes”, “hypertension”</a:t>
            </a:r>
          </a:p>
          <a:p>
            <a:pPr lvl="1"/>
            <a:r>
              <a:rPr lang="en-US" dirty="0" err="1"/>
              <a:t>Intensional</a:t>
            </a:r>
            <a:r>
              <a:rPr lang="en-US" dirty="0"/>
              <a:t> (expression-based) lists of code</a:t>
            </a:r>
          </a:p>
          <a:p>
            <a:pPr lvl="2"/>
            <a:r>
              <a:rPr lang="en-US" dirty="0"/>
              <a:t>E.g. “all SNOMED CT findings”</a:t>
            </a:r>
          </a:p>
          <a:p>
            <a:pPr lvl="2"/>
            <a:r>
              <a:rPr lang="en-US" dirty="0"/>
              <a:t>Can also convey their geographic/point-in-time ‘expansion’</a:t>
            </a:r>
          </a:p>
          <a:p>
            <a:endParaRPr lang="en-US" dirty="0"/>
          </a:p>
          <a:p>
            <a:endParaRPr lang="en-US" dirty="0"/>
          </a:p>
          <a:p>
            <a:endParaRPr lang="en-US" dirty="0"/>
          </a:p>
        </p:txBody>
      </p:sp>
      <p:sp>
        <p:nvSpPr>
          <p:cNvPr id="4" name="Slide Number Placeholder 3"/>
          <p:cNvSpPr>
            <a:spLocks noGrp="1"/>
          </p:cNvSpPr>
          <p:nvPr>
            <p:ph type="sldNum" sz="quarter" idx="4"/>
          </p:nvPr>
        </p:nvSpPr>
        <p:spPr>
          <a:xfrm>
            <a:off x="239713" y="6303963"/>
            <a:ext cx="960437" cy="220662"/>
          </a:xfrm>
        </p:spPr>
        <p:txBody>
          <a:bodyPr/>
          <a:lstStyle/>
          <a:p>
            <a:fld id="{5CC3E5C4-3E2B-40F1-9F2B-C46CEB0C88DF}" type="slidenum">
              <a:rPr lang="en-CA" smtClean="0"/>
              <a:pPr/>
              <a:t>27</a:t>
            </a:fld>
            <a:endParaRPr lang="en-CA"/>
          </a:p>
        </p:txBody>
      </p:sp>
    </p:spTree>
    <p:extLst>
      <p:ext uri="{BB962C8B-B14F-4D97-AF65-F5344CB8AC3E}">
        <p14:creationId xmlns:p14="http://schemas.microsoft.com/office/powerpoint/2010/main" val="11644056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ConceptMap</a:t>
            </a:r>
            <a:r>
              <a:rPr lang="en-US" dirty="0"/>
              <a:t> Resource</a:t>
            </a:r>
          </a:p>
        </p:txBody>
      </p:sp>
      <p:sp>
        <p:nvSpPr>
          <p:cNvPr id="3" name="Content Placeholder 2"/>
          <p:cNvSpPr>
            <a:spLocks noGrp="1"/>
          </p:cNvSpPr>
          <p:nvPr>
            <p:ph idx="1"/>
          </p:nvPr>
        </p:nvSpPr>
        <p:spPr/>
        <p:txBody>
          <a:bodyPr/>
          <a:lstStyle/>
          <a:p>
            <a:r>
              <a:rPr lang="en-US" dirty="0"/>
              <a:t>Allows converting codes from one terminology to another</a:t>
            </a:r>
          </a:p>
          <a:p>
            <a:r>
              <a:rPr lang="en-US" dirty="0"/>
              <a:t>Can map code systems or map value sets</a:t>
            </a:r>
          </a:p>
          <a:p>
            <a:r>
              <a:rPr lang="en-US" dirty="0"/>
              <a:t>Mappings indicate “quality”</a:t>
            </a:r>
          </a:p>
          <a:p>
            <a:pPr lvl="1"/>
            <a:r>
              <a:rPr lang="en-US" dirty="0"/>
              <a:t>broader than, narrower than, etc.</a:t>
            </a:r>
          </a:p>
          <a:p>
            <a:endParaRPr lang="en-US" dirty="0"/>
          </a:p>
          <a:p>
            <a:endParaRPr lang="en-US" dirty="0"/>
          </a:p>
        </p:txBody>
      </p:sp>
      <p:sp>
        <p:nvSpPr>
          <p:cNvPr id="4" name="Slide Number Placeholder 3"/>
          <p:cNvSpPr>
            <a:spLocks noGrp="1"/>
          </p:cNvSpPr>
          <p:nvPr>
            <p:ph type="sldNum" sz="quarter" idx="4"/>
          </p:nvPr>
        </p:nvSpPr>
        <p:spPr>
          <a:xfrm>
            <a:off x="239713" y="6303963"/>
            <a:ext cx="960437" cy="220662"/>
          </a:xfrm>
        </p:spPr>
        <p:txBody>
          <a:bodyPr/>
          <a:lstStyle/>
          <a:p>
            <a:fld id="{5CC3E5C4-3E2B-40F1-9F2B-C46CEB0C88DF}" type="slidenum">
              <a:rPr lang="en-CA" smtClean="0"/>
              <a:pPr/>
              <a:t>28</a:t>
            </a:fld>
            <a:endParaRPr lang="en-CA"/>
          </a:p>
        </p:txBody>
      </p:sp>
    </p:spTree>
    <p:extLst>
      <p:ext uri="{BB962C8B-B14F-4D97-AF65-F5344CB8AC3E}">
        <p14:creationId xmlns:p14="http://schemas.microsoft.com/office/powerpoint/2010/main" val="7643707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5D2E0E-2E77-4B1C-AFE7-31B60407C191}"/>
              </a:ext>
            </a:extLst>
          </p:cNvPr>
          <p:cNvSpPr>
            <a:spLocks noGrp="1"/>
          </p:cNvSpPr>
          <p:nvPr>
            <p:ph type="title"/>
          </p:nvPr>
        </p:nvSpPr>
        <p:spPr/>
        <p:txBody>
          <a:bodyPr/>
          <a:lstStyle/>
          <a:p>
            <a:r>
              <a:rPr lang="en-CA" dirty="0"/>
              <a:t>Terminology artifacts as resources</a:t>
            </a:r>
          </a:p>
        </p:txBody>
      </p:sp>
      <p:sp>
        <p:nvSpPr>
          <p:cNvPr id="5" name="Content Placeholder 4">
            <a:extLst>
              <a:ext uri="{FF2B5EF4-FFF2-40B4-BE49-F238E27FC236}">
                <a16:creationId xmlns:a16="http://schemas.microsoft.com/office/drawing/2014/main" id="{EB06670F-F7D5-4EB4-A850-5930BF724D9D}"/>
              </a:ext>
            </a:extLst>
          </p:cNvPr>
          <p:cNvSpPr>
            <a:spLocks noGrp="1"/>
          </p:cNvSpPr>
          <p:nvPr>
            <p:ph idx="1"/>
          </p:nvPr>
        </p:nvSpPr>
        <p:spPr/>
        <p:txBody>
          <a:bodyPr/>
          <a:lstStyle/>
          <a:p>
            <a:r>
              <a:rPr lang="en-US" dirty="0">
                <a:sym typeface="Wingdings" panose="05000000000000000000" pitchFamily="2" charset="2"/>
              </a:rPr>
              <a:t>Each artifact has a canonical URL </a:t>
            </a:r>
          </a:p>
          <a:p>
            <a:pPr lvl="1"/>
            <a:r>
              <a:rPr lang="en-US" dirty="0">
                <a:sym typeface="Wingdings" panose="05000000000000000000" pitchFamily="2" charset="2"/>
              </a:rPr>
              <a:t>and possibly business version</a:t>
            </a:r>
          </a:p>
          <a:p>
            <a:r>
              <a:rPr lang="en-US" dirty="0">
                <a:sym typeface="Wingdings" panose="05000000000000000000" pitchFamily="2" charset="2"/>
              </a:rPr>
              <a:t>Manipulatable like any clinical resource</a:t>
            </a:r>
          </a:p>
          <a:p>
            <a:pPr lvl="1"/>
            <a:r>
              <a:rPr lang="en-US" dirty="0">
                <a:sym typeface="Wingdings" panose="05000000000000000000" pitchFamily="2" charset="2"/>
              </a:rPr>
              <a:t>Shared via registries</a:t>
            </a:r>
          </a:p>
          <a:p>
            <a:pPr lvl="1"/>
            <a:r>
              <a:rPr lang="en-US" dirty="0">
                <a:sym typeface="Wingdings" panose="05000000000000000000" pitchFamily="2" charset="2"/>
              </a:rPr>
              <a:t>Included in documents, messages</a:t>
            </a:r>
          </a:p>
          <a:p>
            <a:pPr lvl="1"/>
            <a:r>
              <a:rPr lang="en-US" dirty="0">
                <a:sym typeface="Wingdings" panose="05000000000000000000" pitchFamily="2" charset="2"/>
              </a:rPr>
              <a:t>Pointed to by profiles, protocols</a:t>
            </a:r>
          </a:p>
          <a:p>
            <a:pPr lvl="1"/>
            <a:r>
              <a:rPr lang="en-US" dirty="0">
                <a:sym typeface="Wingdings" panose="05000000000000000000" pitchFamily="2" charset="2"/>
              </a:rPr>
              <a:t>Can be searched, updated, patched</a:t>
            </a:r>
          </a:p>
          <a:p>
            <a:pPr lvl="1"/>
            <a:r>
              <a:rPr lang="en-US" dirty="0">
                <a:sym typeface="Wingdings" panose="05000000000000000000" pitchFamily="2" charset="2"/>
              </a:rPr>
              <a:t>Monitored via subscriptions</a:t>
            </a:r>
          </a:p>
          <a:p>
            <a:pPr lvl="1"/>
            <a:r>
              <a:rPr lang="en-US" dirty="0">
                <a:sym typeface="Wingdings" panose="05000000000000000000" pitchFamily="2" charset="2"/>
              </a:rPr>
              <a:t>Parsed and manipulated using reference implementations</a:t>
            </a:r>
          </a:p>
          <a:p>
            <a:endParaRPr lang="en-CA" dirty="0"/>
          </a:p>
        </p:txBody>
      </p:sp>
      <p:sp>
        <p:nvSpPr>
          <p:cNvPr id="2" name="Slide Number Placeholder 1">
            <a:extLst>
              <a:ext uri="{FF2B5EF4-FFF2-40B4-BE49-F238E27FC236}">
                <a16:creationId xmlns:a16="http://schemas.microsoft.com/office/drawing/2014/main" id="{B5C6FD2B-2F9C-4196-BBB9-B4CDC79553DA}"/>
              </a:ext>
            </a:extLst>
          </p:cNvPr>
          <p:cNvSpPr>
            <a:spLocks noGrp="1"/>
          </p:cNvSpPr>
          <p:nvPr>
            <p:ph type="sldNum" sz="quarter" idx="11"/>
          </p:nvPr>
        </p:nvSpPr>
        <p:spPr/>
        <p:txBody>
          <a:bodyPr/>
          <a:lstStyle/>
          <a:p>
            <a:fld id="{5CC3E5C4-3E2B-40F1-9F2B-C46CEB0C88DF}" type="slidenum">
              <a:rPr lang="en-CA" smtClean="0"/>
              <a:pPr/>
              <a:t>29</a:t>
            </a:fld>
            <a:endParaRPr lang="en-CA"/>
          </a:p>
        </p:txBody>
      </p:sp>
    </p:spTree>
    <p:extLst>
      <p:ext uri="{BB962C8B-B14F-4D97-AF65-F5344CB8AC3E}">
        <p14:creationId xmlns:p14="http://schemas.microsoft.com/office/powerpoint/2010/main" val="2051960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presentation</a:t>
            </a:r>
            <a:endParaRPr lang="en-CA" dirty="0"/>
          </a:p>
        </p:txBody>
      </p:sp>
      <p:sp>
        <p:nvSpPr>
          <p:cNvPr id="4" name="Content Placeholder 3"/>
          <p:cNvSpPr>
            <a:spLocks noGrp="1"/>
          </p:cNvSpPr>
          <p:nvPr>
            <p:ph idx="1"/>
          </p:nvPr>
        </p:nvSpPr>
        <p:spPr/>
        <p:txBody>
          <a:bodyPr/>
          <a:lstStyle/>
          <a:p>
            <a:pPr lvl="0"/>
            <a:r>
              <a:rPr lang="en-US" dirty="0"/>
              <a:t>Is licensed for use under the Creative Commons, specifically:</a:t>
            </a:r>
          </a:p>
          <a:p>
            <a:pPr lvl="1"/>
            <a:r>
              <a:rPr lang="en-CA" u="sng" dirty="0">
                <a:hlinkClick r:id="rId3"/>
              </a:rPr>
              <a:t>Creative Commons Attribution 3.0 Unported License</a:t>
            </a:r>
            <a:endParaRPr lang="en-CA" u="sng" dirty="0"/>
          </a:p>
          <a:p>
            <a:pPr lvl="1"/>
            <a:r>
              <a:rPr lang="en-US" dirty="0"/>
              <a:t>(Do with it as you wish, so long as you give credit)</a:t>
            </a:r>
          </a:p>
          <a:p>
            <a:pPr lvl="1"/>
            <a:endParaRPr lang="en-US" dirty="0"/>
          </a:p>
          <a:p>
            <a:r>
              <a:rPr lang="en-US" dirty="0">
                <a:hlinkClick r:id="rId4"/>
              </a:rPr>
              <a:t>http://bit.ly/dayofthedev2018</a:t>
            </a:r>
            <a:endParaRPr lang="en-US" dirty="0"/>
          </a:p>
        </p:txBody>
      </p:sp>
      <p:pic>
        <p:nvPicPr>
          <p:cNvPr id="5" name="Picture 4" descr="Creative Commons Licenc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80376" y="2996952"/>
            <a:ext cx="838200" cy="29527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7217952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Terminology-Based Search</a:t>
            </a:r>
          </a:p>
        </p:txBody>
      </p:sp>
      <p:sp>
        <p:nvSpPr>
          <p:cNvPr id="3" name="Content Placeholder 2"/>
          <p:cNvSpPr>
            <a:spLocks noGrp="1"/>
          </p:cNvSpPr>
          <p:nvPr>
            <p:ph idx="1"/>
          </p:nvPr>
        </p:nvSpPr>
        <p:spPr/>
        <p:txBody>
          <a:bodyPr/>
          <a:lstStyle/>
          <a:p>
            <a:r>
              <a:rPr lang="en-CA" dirty="0"/>
              <a:t>You can use terminology to search on:</a:t>
            </a:r>
          </a:p>
          <a:p>
            <a:pPr lvl="1"/>
            <a:r>
              <a:rPr lang="en-CA" dirty="0"/>
              <a:t>code			This code, any system</a:t>
            </a:r>
            <a:br>
              <a:rPr lang="en-CA" dirty="0"/>
            </a:br>
            <a:r>
              <a:rPr lang="en-CA" dirty="0" err="1"/>
              <a:t>system|code</a:t>
            </a:r>
            <a:r>
              <a:rPr lang="en-CA" dirty="0"/>
              <a:t>		This code, this system</a:t>
            </a:r>
            <a:br>
              <a:rPr lang="en-CA" dirty="0"/>
            </a:br>
            <a:r>
              <a:rPr lang="en-CA" dirty="0"/>
              <a:t>|code			This code, no system specified</a:t>
            </a:r>
            <a:br>
              <a:rPr lang="en-CA" dirty="0"/>
            </a:br>
            <a:r>
              <a:rPr lang="en-CA" dirty="0"/>
              <a:t>system|		This system, any code</a:t>
            </a:r>
          </a:p>
          <a:p>
            <a:pPr lvl="1"/>
            <a:r>
              <a:rPr lang="en-CA" dirty="0"/>
              <a:t>Modifiers</a:t>
            </a:r>
          </a:p>
          <a:p>
            <a:pPr lvl="2"/>
            <a:r>
              <a:rPr lang="en-CA" dirty="0"/>
              <a:t>:</a:t>
            </a:r>
            <a:r>
              <a:rPr lang="en-CA" b="1" dirty="0"/>
              <a:t>text</a:t>
            </a:r>
            <a:r>
              <a:rPr lang="en-CA" dirty="0"/>
              <a:t> – contains match on display or </a:t>
            </a:r>
            <a:r>
              <a:rPr lang="en-CA" dirty="0" err="1"/>
              <a:t>CodeableConcept.text</a:t>
            </a:r>
            <a:endParaRPr lang="en-CA" dirty="0"/>
          </a:p>
          <a:p>
            <a:pPr lvl="2"/>
            <a:r>
              <a:rPr lang="en-CA" dirty="0"/>
              <a:t>:</a:t>
            </a:r>
            <a:r>
              <a:rPr lang="en-CA" b="1" dirty="0"/>
              <a:t>not</a:t>
            </a:r>
            <a:r>
              <a:rPr lang="en-CA" dirty="0"/>
              <a:t> – elements that don’t match the specified code</a:t>
            </a:r>
          </a:p>
          <a:p>
            <a:pPr lvl="2"/>
            <a:r>
              <a:rPr lang="en-CA" dirty="0"/>
              <a:t>:</a:t>
            </a:r>
            <a:r>
              <a:rPr lang="en-CA" b="1" dirty="0"/>
              <a:t>in</a:t>
            </a:r>
            <a:r>
              <a:rPr lang="en-CA" dirty="0"/>
              <a:t>=</a:t>
            </a:r>
            <a:r>
              <a:rPr lang="en-CA" dirty="0" err="1"/>
              <a:t>valueset</a:t>
            </a:r>
            <a:r>
              <a:rPr lang="en-CA" dirty="0"/>
              <a:t>, :</a:t>
            </a:r>
            <a:r>
              <a:rPr lang="en-CA" b="1" dirty="0"/>
              <a:t>not-in</a:t>
            </a:r>
          </a:p>
          <a:p>
            <a:pPr lvl="2"/>
            <a:r>
              <a:rPr lang="en-CA" dirty="0"/>
              <a:t>:</a:t>
            </a:r>
            <a:r>
              <a:rPr lang="en-CA" b="1" dirty="0"/>
              <a:t>above</a:t>
            </a:r>
            <a:r>
              <a:rPr lang="en-CA" dirty="0"/>
              <a:t>, :</a:t>
            </a:r>
            <a:r>
              <a:rPr lang="en-CA" b="1" dirty="0"/>
              <a:t>below</a:t>
            </a:r>
            <a:r>
              <a:rPr lang="en-CA" dirty="0"/>
              <a:t> – </a:t>
            </a:r>
            <a:r>
              <a:rPr lang="en-CA" dirty="0" err="1"/>
              <a:t>subsumption</a:t>
            </a:r>
            <a:r>
              <a:rPr lang="en-CA" dirty="0"/>
              <a:t> tests</a:t>
            </a:r>
            <a:endParaRPr lang="en-CA" b="1" dirty="0"/>
          </a:p>
        </p:txBody>
      </p:sp>
      <p:sp>
        <p:nvSpPr>
          <p:cNvPr id="4" name="Slide Number Placeholder 3"/>
          <p:cNvSpPr>
            <a:spLocks noGrp="1"/>
          </p:cNvSpPr>
          <p:nvPr>
            <p:ph type="sldNum" sz="quarter" idx="4294967295"/>
          </p:nvPr>
        </p:nvSpPr>
        <p:spPr/>
        <p:txBody>
          <a:bodyPr/>
          <a:lstStyle/>
          <a:p>
            <a:fld id="{5CC3E5C4-3E2B-40F1-9F2B-C46CEB0C88DF}" type="slidenum">
              <a:rPr lang="en-CA" smtClean="0"/>
              <a:pPr/>
              <a:t>30</a:t>
            </a:fld>
            <a:endParaRPr lang="en-CA"/>
          </a:p>
        </p:txBody>
      </p:sp>
    </p:spTree>
    <p:extLst>
      <p:ext uri="{BB962C8B-B14F-4D97-AF65-F5344CB8AC3E}">
        <p14:creationId xmlns:p14="http://schemas.microsoft.com/office/powerpoint/2010/main" val="35374191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8A069-2F4A-4D45-9496-6433AE421B87}"/>
              </a:ext>
            </a:extLst>
          </p:cNvPr>
          <p:cNvSpPr>
            <a:spLocks noGrp="1"/>
          </p:cNvSpPr>
          <p:nvPr>
            <p:ph type="title"/>
          </p:nvPr>
        </p:nvSpPr>
        <p:spPr/>
        <p:txBody>
          <a:bodyPr/>
          <a:lstStyle/>
          <a:p>
            <a:r>
              <a:rPr lang="en-CA" dirty="0"/>
              <a:t>Using SNOMED CT with FHIR</a:t>
            </a:r>
          </a:p>
        </p:txBody>
      </p:sp>
      <p:sp>
        <p:nvSpPr>
          <p:cNvPr id="4" name="Slide Number Placeholder 3">
            <a:extLst>
              <a:ext uri="{FF2B5EF4-FFF2-40B4-BE49-F238E27FC236}">
                <a16:creationId xmlns:a16="http://schemas.microsoft.com/office/drawing/2014/main" id="{203B8090-600F-4DDB-AD48-C8632E45F367}"/>
              </a:ext>
            </a:extLst>
          </p:cNvPr>
          <p:cNvSpPr>
            <a:spLocks noGrp="1"/>
          </p:cNvSpPr>
          <p:nvPr>
            <p:ph type="sldNum" sz="quarter" idx="11"/>
          </p:nvPr>
        </p:nvSpPr>
        <p:spPr/>
        <p:txBody>
          <a:bodyPr/>
          <a:lstStyle/>
          <a:p>
            <a:fld id="{DD8FDF0E-2772-4D89-9F72-F3CB15D8B8AB}" type="slidenum">
              <a:rPr lang="en-US" smtClean="0"/>
              <a:pPr/>
              <a:t>31</a:t>
            </a:fld>
            <a:endParaRPr lang="en-US" dirty="0"/>
          </a:p>
        </p:txBody>
      </p:sp>
      <p:pic>
        <p:nvPicPr>
          <p:cNvPr id="5" name="Picture 4">
            <a:extLst>
              <a:ext uri="{FF2B5EF4-FFF2-40B4-BE49-F238E27FC236}">
                <a16:creationId xmlns:a16="http://schemas.microsoft.com/office/drawing/2014/main" id="{19BF04E3-AF97-474D-92A1-9F52E0F3264B}"/>
              </a:ext>
            </a:extLst>
          </p:cNvPr>
          <p:cNvPicPr>
            <a:picLocks noChangeAspect="1"/>
          </p:cNvPicPr>
          <p:nvPr/>
        </p:nvPicPr>
        <p:blipFill>
          <a:blip r:embed="rId2"/>
          <a:stretch>
            <a:fillRect/>
          </a:stretch>
        </p:blipFill>
        <p:spPr>
          <a:xfrm>
            <a:off x="2095499" y="1695450"/>
            <a:ext cx="8001001" cy="4598655"/>
          </a:xfrm>
          <a:prstGeom prst="rect">
            <a:avLst/>
          </a:prstGeom>
        </p:spPr>
      </p:pic>
    </p:spTree>
    <p:extLst>
      <p:ext uri="{BB962C8B-B14F-4D97-AF65-F5344CB8AC3E}">
        <p14:creationId xmlns:p14="http://schemas.microsoft.com/office/powerpoint/2010/main" val="19286928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Need for Terminology Services</a:t>
            </a:r>
          </a:p>
        </p:txBody>
      </p:sp>
      <p:sp>
        <p:nvSpPr>
          <p:cNvPr id="3" name="Content Placeholder 2"/>
          <p:cNvSpPr>
            <a:spLocks noGrp="1"/>
          </p:cNvSpPr>
          <p:nvPr>
            <p:ph idx="1"/>
          </p:nvPr>
        </p:nvSpPr>
        <p:spPr/>
        <p:txBody>
          <a:bodyPr/>
          <a:lstStyle/>
          <a:p>
            <a:r>
              <a:rPr lang="en-AU" dirty="0"/>
              <a:t>Modern healthcare terminologies are complex</a:t>
            </a:r>
          </a:p>
          <a:p>
            <a:pPr lvl="1"/>
            <a:r>
              <a:rPr lang="en-AU" dirty="0"/>
              <a:t>Doing terminology “well” requires expertise</a:t>
            </a:r>
          </a:p>
          <a:p>
            <a:pPr lvl="1"/>
            <a:r>
              <a:rPr lang="en-AU" dirty="0"/>
              <a:t>Manipulating terminologies in code efficiently isn’t easy either</a:t>
            </a:r>
          </a:p>
          <a:p>
            <a:r>
              <a:rPr lang="en-AU" dirty="0"/>
              <a:t>Current result</a:t>
            </a:r>
          </a:p>
          <a:p>
            <a:pPr lvl="1"/>
            <a:r>
              <a:rPr lang="en-AU" dirty="0"/>
              <a:t>Most clinical systems barely scratch the surface of their terminologies capabilities</a:t>
            </a:r>
          </a:p>
          <a:p>
            <a:r>
              <a:rPr lang="en-AU" dirty="0"/>
              <a:t>Terminology Services </a:t>
            </a:r>
          </a:p>
          <a:p>
            <a:pPr lvl="1"/>
            <a:r>
              <a:rPr lang="en-AU" dirty="0"/>
              <a:t>Outsource the complexity to a system that does terminology “well”</a:t>
            </a:r>
          </a:p>
        </p:txBody>
      </p:sp>
      <p:sp>
        <p:nvSpPr>
          <p:cNvPr id="4" name="Slide Number Placeholder 3"/>
          <p:cNvSpPr>
            <a:spLocks noGrp="1"/>
          </p:cNvSpPr>
          <p:nvPr>
            <p:ph type="sldNum" sz="quarter" idx="4"/>
          </p:nvPr>
        </p:nvSpPr>
        <p:spPr>
          <a:xfrm>
            <a:off x="239713" y="6303963"/>
            <a:ext cx="960437" cy="220662"/>
          </a:xfrm>
        </p:spPr>
        <p:txBody>
          <a:bodyPr/>
          <a:lstStyle/>
          <a:p>
            <a:fld id="{5CC3E5C4-3E2B-40F1-9F2B-C46CEB0C88DF}" type="slidenum">
              <a:rPr lang="en-CA" smtClean="0"/>
              <a:pPr/>
              <a:t>32</a:t>
            </a:fld>
            <a:endParaRPr lang="en-CA"/>
          </a:p>
        </p:txBody>
      </p:sp>
    </p:spTree>
    <p:extLst>
      <p:ext uri="{BB962C8B-B14F-4D97-AF65-F5344CB8AC3E}">
        <p14:creationId xmlns:p14="http://schemas.microsoft.com/office/powerpoint/2010/main" val="38479854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Some Application Needs</a:t>
            </a:r>
          </a:p>
        </p:txBody>
      </p:sp>
      <p:sp>
        <p:nvSpPr>
          <p:cNvPr id="3" name="Content Placeholder 2"/>
          <p:cNvSpPr>
            <a:spLocks noGrp="1"/>
          </p:cNvSpPr>
          <p:nvPr>
            <p:ph idx="1"/>
          </p:nvPr>
        </p:nvSpPr>
        <p:spPr/>
        <p:txBody>
          <a:bodyPr/>
          <a:lstStyle/>
          <a:p>
            <a:r>
              <a:rPr lang="en-AU" dirty="0"/>
              <a:t>Give me a list of codes</a:t>
            </a:r>
          </a:p>
          <a:p>
            <a:pPr lvl="1"/>
            <a:r>
              <a:rPr lang="en-AU" dirty="0"/>
              <a:t>e.g., to populate my dropdown list </a:t>
            </a:r>
          </a:p>
          <a:p>
            <a:r>
              <a:rPr lang="en-AU" dirty="0"/>
              <a:t>Is this code valid?</a:t>
            </a:r>
          </a:p>
          <a:p>
            <a:pPr lvl="1"/>
            <a:r>
              <a:rPr lang="en-AU" dirty="0"/>
              <a:t>e.g., is the code that I received from an outside source a member of the required value set?</a:t>
            </a:r>
          </a:p>
          <a:p>
            <a:r>
              <a:rPr lang="en-AU" dirty="0"/>
              <a:t>How do I display a code?</a:t>
            </a:r>
          </a:p>
          <a:p>
            <a:pPr lvl="1"/>
            <a:r>
              <a:rPr lang="en-AU" dirty="0"/>
              <a:t>e.g., I need to show the preferred display term for my application context</a:t>
            </a:r>
          </a:p>
        </p:txBody>
      </p:sp>
      <p:sp>
        <p:nvSpPr>
          <p:cNvPr id="4" name="Slide Number Placeholder 3"/>
          <p:cNvSpPr>
            <a:spLocks noGrp="1"/>
          </p:cNvSpPr>
          <p:nvPr>
            <p:ph type="sldNum" sz="quarter" idx="4"/>
          </p:nvPr>
        </p:nvSpPr>
        <p:spPr>
          <a:xfrm>
            <a:off x="239713" y="6303963"/>
            <a:ext cx="960437" cy="220662"/>
          </a:xfrm>
        </p:spPr>
        <p:txBody>
          <a:bodyPr/>
          <a:lstStyle/>
          <a:p>
            <a:fld id="{5CC3E5C4-3E2B-40F1-9F2B-C46CEB0C88DF}" type="slidenum">
              <a:rPr lang="en-CA" smtClean="0"/>
              <a:pPr/>
              <a:t>33</a:t>
            </a:fld>
            <a:endParaRPr lang="en-CA"/>
          </a:p>
        </p:txBody>
      </p:sp>
    </p:spTree>
    <p:extLst>
      <p:ext uri="{BB962C8B-B14F-4D97-AF65-F5344CB8AC3E}">
        <p14:creationId xmlns:p14="http://schemas.microsoft.com/office/powerpoint/2010/main" val="28704204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More Application Needs</a:t>
            </a:r>
          </a:p>
        </p:txBody>
      </p:sp>
      <p:sp>
        <p:nvSpPr>
          <p:cNvPr id="3" name="Content Placeholder 2"/>
          <p:cNvSpPr>
            <a:spLocks noGrp="1"/>
          </p:cNvSpPr>
          <p:nvPr>
            <p:ph idx="1"/>
          </p:nvPr>
        </p:nvSpPr>
        <p:spPr/>
        <p:txBody>
          <a:bodyPr/>
          <a:lstStyle/>
          <a:p>
            <a:r>
              <a:rPr lang="en-AU" dirty="0"/>
              <a:t>Translate this code to a different code system</a:t>
            </a:r>
          </a:p>
          <a:p>
            <a:pPr lvl="1"/>
            <a:r>
              <a:rPr lang="en-AU" dirty="0"/>
              <a:t>e.g., I coded the diagnosis in SNOMED CT and now I need to submit the claim in ICD-10</a:t>
            </a:r>
          </a:p>
          <a:p>
            <a:r>
              <a:rPr lang="en-AU" dirty="0"/>
              <a:t>Integrate terminology search into my application</a:t>
            </a:r>
          </a:p>
          <a:p>
            <a:pPr lvl="1"/>
            <a:r>
              <a:rPr lang="en-AU" dirty="0"/>
              <a:t>e.g., my type-ahead search to enter data into the allergy list needs the value set expansion for the list of codes that should be included</a:t>
            </a:r>
          </a:p>
          <a:p>
            <a:r>
              <a:rPr lang="en-AU" dirty="0"/>
              <a:t>How do I manage all of the changes and versions?!</a:t>
            </a:r>
          </a:p>
          <a:p>
            <a:endParaRPr lang="en-AU" dirty="0"/>
          </a:p>
        </p:txBody>
      </p:sp>
      <p:sp>
        <p:nvSpPr>
          <p:cNvPr id="4" name="Slide Number Placeholder 3"/>
          <p:cNvSpPr>
            <a:spLocks noGrp="1"/>
          </p:cNvSpPr>
          <p:nvPr>
            <p:ph type="sldNum" sz="quarter" idx="4"/>
          </p:nvPr>
        </p:nvSpPr>
        <p:spPr>
          <a:xfrm>
            <a:off x="239713" y="6303963"/>
            <a:ext cx="960437" cy="220662"/>
          </a:xfrm>
        </p:spPr>
        <p:txBody>
          <a:bodyPr/>
          <a:lstStyle/>
          <a:p>
            <a:fld id="{5CC3E5C4-3E2B-40F1-9F2B-C46CEB0C88DF}" type="slidenum">
              <a:rPr lang="en-CA" smtClean="0"/>
              <a:pPr/>
              <a:t>34</a:t>
            </a:fld>
            <a:endParaRPr lang="en-CA"/>
          </a:p>
        </p:txBody>
      </p:sp>
    </p:spTree>
    <p:extLst>
      <p:ext uri="{BB962C8B-B14F-4D97-AF65-F5344CB8AC3E}">
        <p14:creationId xmlns:p14="http://schemas.microsoft.com/office/powerpoint/2010/main" val="2043352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Terminology Operations - Overview</a:t>
            </a:r>
          </a:p>
        </p:txBody>
      </p:sp>
      <p:sp>
        <p:nvSpPr>
          <p:cNvPr id="3" name="Content Placeholder 2"/>
          <p:cNvSpPr>
            <a:spLocks noGrp="1"/>
          </p:cNvSpPr>
          <p:nvPr>
            <p:ph sz="half" idx="1"/>
          </p:nvPr>
        </p:nvSpPr>
        <p:spPr/>
        <p:txBody>
          <a:bodyPr/>
          <a:lstStyle/>
          <a:p>
            <a:r>
              <a:rPr lang="en-AU" dirty="0" err="1"/>
              <a:t>ValueSet</a:t>
            </a:r>
            <a:endParaRPr lang="en-AU" dirty="0"/>
          </a:p>
          <a:p>
            <a:pPr lvl="1"/>
            <a:r>
              <a:rPr lang="en-AU" dirty="0"/>
              <a:t>$expand</a:t>
            </a:r>
          </a:p>
          <a:p>
            <a:pPr lvl="1"/>
            <a:r>
              <a:rPr lang="en-AU" dirty="0"/>
              <a:t>$validate-code</a:t>
            </a:r>
          </a:p>
          <a:p>
            <a:r>
              <a:rPr lang="en-AU" dirty="0" err="1"/>
              <a:t>CodeSystem</a:t>
            </a:r>
            <a:endParaRPr lang="en-AU" dirty="0"/>
          </a:p>
          <a:p>
            <a:pPr lvl="1"/>
            <a:r>
              <a:rPr lang="en-AU" dirty="0"/>
              <a:t>$lookup</a:t>
            </a:r>
          </a:p>
          <a:p>
            <a:pPr lvl="1"/>
            <a:r>
              <a:rPr lang="en-AU" dirty="0"/>
              <a:t>$subsumes</a:t>
            </a:r>
          </a:p>
          <a:p>
            <a:pPr lvl="1"/>
            <a:r>
              <a:rPr lang="en-AU" dirty="0"/>
              <a:t>$compose</a:t>
            </a:r>
          </a:p>
          <a:p>
            <a:pPr lvl="1"/>
            <a:r>
              <a:rPr lang="en-AU" dirty="0"/>
              <a:t>$validate-code</a:t>
            </a:r>
          </a:p>
        </p:txBody>
      </p:sp>
      <p:sp>
        <p:nvSpPr>
          <p:cNvPr id="5" name="Content Placeholder 4"/>
          <p:cNvSpPr>
            <a:spLocks noGrp="1"/>
          </p:cNvSpPr>
          <p:nvPr>
            <p:ph sz="half" idx="2"/>
          </p:nvPr>
        </p:nvSpPr>
        <p:spPr/>
        <p:txBody>
          <a:bodyPr/>
          <a:lstStyle/>
          <a:p>
            <a:r>
              <a:rPr lang="en-AU" dirty="0" err="1"/>
              <a:t>ConceptMap</a:t>
            </a:r>
            <a:endParaRPr lang="en-AU" dirty="0"/>
          </a:p>
          <a:p>
            <a:pPr lvl="1"/>
            <a:r>
              <a:rPr lang="en-AU" dirty="0"/>
              <a:t>$translate</a:t>
            </a:r>
          </a:p>
          <a:p>
            <a:pPr lvl="1"/>
            <a:r>
              <a:rPr lang="en-AU" dirty="0"/>
              <a:t>$closure</a:t>
            </a:r>
          </a:p>
        </p:txBody>
      </p:sp>
      <p:sp>
        <p:nvSpPr>
          <p:cNvPr id="4" name="Slide Number Placeholder 3"/>
          <p:cNvSpPr>
            <a:spLocks noGrp="1"/>
          </p:cNvSpPr>
          <p:nvPr>
            <p:ph type="sldNum" sz="quarter" idx="4"/>
          </p:nvPr>
        </p:nvSpPr>
        <p:spPr>
          <a:xfrm>
            <a:off x="239713" y="6303963"/>
            <a:ext cx="960437" cy="220662"/>
          </a:xfrm>
        </p:spPr>
        <p:txBody>
          <a:bodyPr/>
          <a:lstStyle/>
          <a:p>
            <a:fld id="{5CC3E5C4-3E2B-40F1-9F2B-C46CEB0C88DF}" type="slidenum">
              <a:rPr lang="en-CA" smtClean="0"/>
              <a:pPr/>
              <a:t>35</a:t>
            </a:fld>
            <a:endParaRPr lang="en-CA"/>
          </a:p>
        </p:txBody>
      </p:sp>
    </p:spTree>
    <p:extLst>
      <p:ext uri="{BB962C8B-B14F-4D97-AF65-F5344CB8AC3E}">
        <p14:creationId xmlns:p14="http://schemas.microsoft.com/office/powerpoint/2010/main" val="10696064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Questions?</a:t>
            </a:r>
          </a:p>
        </p:txBody>
      </p:sp>
      <p:sp>
        <p:nvSpPr>
          <p:cNvPr id="3" name="Content Placeholder 2"/>
          <p:cNvSpPr>
            <a:spLocks noGrp="1"/>
          </p:cNvSpPr>
          <p:nvPr>
            <p:ph idx="1"/>
          </p:nvPr>
        </p:nvSpPr>
        <p:spPr/>
        <p:txBody>
          <a:bodyPr/>
          <a:lstStyle/>
          <a:p>
            <a:r>
              <a:rPr lang="en-AU" dirty="0"/>
              <a:t>Connect with the FHIR community:</a:t>
            </a:r>
            <a:br>
              <a:rPr lang="en-AU" dirty="0"/>
            </a:br>
            <a:r>
              <a:rPr lang="en-AU" dirty="0"/>
              <a:t>FHIR </a:t>
            </a:r>
            <a:r>
              <a:rPr lang="en-AU" dirty="0" err="1"/>
              <a:t>Zulip</a:t>
            </a:r>
            <a:r>
              <a:rPr lang="en-AU" dirty="0"/>
              <a:t> chat terminology stream</a:t>
            </a:r>
          </a:p>
          <a:p>
            <a:r>
              <a:rPr lang="en-AU" dirty="0">
                <a:hlinkClick r:id="rId2"/>
              </a:rPr>
              <a:t>https://chat.fhir.org/#narrow/stream/terminology</a:t>
            </a:r>
            <a:endParaRPr lang="en-AU" dirty="0"/>
          </a:p>
          <a:p>
            <a:endParaRPr lang="en-AU" dirty="0"/>
          </a:p>
          <a:p>
            <a:endParaRPr lang="en-AU" dirty="0"/>
          </a:p>
        </p:txBody>
      </p:sp>
      <p:sp>
        <p:nvSpPr>
          <p:cNvPr id="4" name="Slide Number Placeholder 3"/>
          <p:cNvSpPr>
            <a:spLocks noGrp="1"/>
          </p:cNvSpPr>
          <p:nvPr>
            <p:ph type="sldNum" sz="quarter" idx="4"/>
          </p:nvPr>
        </p:nvSpPr>
        <p:spPr>
          <a:xfrm>
            <a:off x="239713" y="6303963"/>
            <a:ext cx="960437" cy="220662"/>
          </a:xfrm>
        </p:spPr>
        <p:txBody>
          <a:bodyPr/>
          <a:lstStyle/>
          <a:p>
            <a:fld id="{5CC3E5C4-3E2B-40F1-9F2B-C46CEB0C88DF}" type="slidenum">
              <a:rPr lang="en-CA" smtClean="0"/>
              <a:pPr/>
              <a:t>36</a:t>
            </a:fld>
            <a:endParaRPr lang="en-CA"/>
          </a:p>
        </p:txBody>
      </p:sp>
    </p:spTree>
    <p:extLst>
      <p:ext uri="{BB962C8B-B14F-4D97-AF65-F5344CB8AC3E}">
        <p14:creationId xmlns:p14="http://schemas.microsoft.com/office/powerpoint/2010/main" val="2033828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Acknowledgements</a:t>
            </a:r>
          </a:p>
        </p:txBody>
      </p:sp>
      <p:sp>
        <p:nvSpPr>
          <p:cNvPr id="3" name="Content Placeholder 2"/>
          <p:cNvSpPr>
            <a:spLocks noGrp="1"/>
          </p:cNvSpPr>
          <p:nvPr>
            <p:ph idx="1"/>
          </p:nvPr>
        </p:nvSpPr>
        <p:spPr/>
        <p:txBody>
          <a:bodyPr/>
          <a:lstStyle/>
          <a:p>
            <a:r>
              <a:rPr lang="en-US" dirty="0"/>
              <a:t>Grahame Grieve</a:t>
            </a:r>
          </a:p>
          <a:p>
            <a:r>
              <a:rPr lang="en-US" dirty="0"/>
              <a:t>Lloyd McKenzie</a:t>
            </a:r>
          </a:p>
          <a:p>
            <a:r>
              <a:rPr lang="en-US" dirty="0"/>
              <a:t>Rob </a:t>
            </a:r>
            <a:r>
              <a:rPr lang="en-US" dirty="0" err="1"/>
              <a:t>Hausam</a:t>
            </a:r>
            <a:endParaRPr lang="en-US" dirty="0"/>
          </a:p>
          <a:p>
            <a:r>
              <a:rPr lang="en-US" dirty="0"/>
              <a:t>Ewout Kramer</a:t>
            </a:r>
          </a:p>
          <a:p>
            <a:r>
              <a:rPr lang="en-US" dirty="0"/>
              <a:t>David Hay</a:t>
            </a:r>
          </a:p>
          <a:p>
            <a:r>
              <a:rPr lang="en-US" dirty="0"/>
              <a:t>Brett </a:t>
            </a:r>
            <a:r>
              <a:rPr lang="en-US" dirty="0" err="1"/>
              <a:t>Marquard</a:t>
            </a:r>
            <a:endParaRPr lang="en-US" dirty="0"/>
          </a:p>
          <a:p>
            <a:r>
              <a:rPr lang="en-US" dirty="0"/>
              <a:t>Rik Smithies</a:t>
            </a:r>
          </a:p>
          <a:p>
            <a:r>
              <a:rPr lang="en-US" dirty="0"/>
              <a:t>et al</a:t>
            </a:r>
          </a:p>
          <a:p>
            <a:endParaRPr lang="en-US" dirty="0"/>
          </a:p>
        </p:txBody>
      </p:sp>
      <p:sp>
        <p:nvSpPr>
          <p:cNvPr id="4" name="Slide Number Placeholder 3"/>
          <p:cNvSpPr>
            <a:spLocks noGrp="1"/>
          </p:cNvSpPr>
          <p:nvPr>
            <p:ph type="sldNum" sz="quarter" idx="4"/>
          </p:nvPr>
        </p:nvSpPr>
        <p:spPr/>
        <p:txBody>
          <a:bodyPr/>
          <a:lstStyle/>
          <a:p>
            <a:fld id="{5CC3E5C4-3E2B-40F1-9F2B-C46CEB0C88DF}" type="slidenum">
              <a:rPr lang="en-CA" smtClean="0"/>
              <a:pPr/>
              <a:t>4</a:t>
            </a:fld>
            <a:endParaRPr lang="en-CA"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217CD8-47B4-423C-B228-A99D450AE14E}"/>
              </a:ext>
            </a:extLst>
          </p:cNvPr>
          <p:cNvSpPr>
            <a:spLocks noGrp="1"/>
          </p:cNvSpPr>
          <p:nvPr>
            <p:ph type="title"/>
          </p:nvPr>
        </p:nvSpPr>
        <p:spPr/>
        <p:txBody>
          <a:bodyPr/>
          <a:lstStyle/>
          <a:p>
            <a:r>
              <a:rPr lang="en-CA" dirty="0"/>
              <a:t>Why FHIR?</a:t>
            </a:r>
          </a:p>
        </p:txBody>
      </p:sp>
      <p:sp>
        <p:nvSpPr>
          <p:cNvPr id="6" name="Text Placeholder 5">
            <a:extLst>
              <a:ext uri="{FF2B5EF4-FFF2-40B4-BE49-F238E27FC236}">
                <a16:creationId xmlns:a16="http://schemas.microsoft.com/office/drawing/2014/main" id="{DCC3DE4C-57DD-47A1-A2FE-C34CD2FCEC8B}"/>
              </a:ext>
            </a:extLst>
          </p:cNvPr>
          <p:cNvSpPr>
            <a:spLocks noGrp="1"/>
          </p:cNvSpPr>
          <p:nvPr>
            <p:ph type="body" idx="1"/>
          </p:nvPr>
        </p:nvSpPr>
        <p:spPr/>
        <p:txBody>
          <a:bodyPr/>
          <a:lstStyle/>
          <a:p>
            <a:endParaRPr lang="en-CA"/>
          </a:p>
        </p:txBody>
      </p:sp>
      <p:sp>
        <p:nvSpPr>
          <p:cNvPr id="4" name="Slide Number Placeholder 3">
            <a:extLst>
              <a:ext uri="{FF2B5EF4-FFF2-40B4-BE49-F238E27FC236}">
                <a16:creationId xmlns:a16="http://schemas.microsoft.com/office/drawing/2014/main" id="{93C50739-535D-4B81-A588-7EEAECE055A9}"/>
              </a:ext>
            </a:extLst>
          </p:cNvPr>
          <p:cNvSpPr>
            <a:spLocks noGrp="1"/>
          </p:cNvSpPr>
          <p:nvPr>
            <p:ph type="sldNum" sz="quarter" idx="4294967295"/>
          </p:nvPr>
        </p:nvSpPr>
        <p:spPr>
          <a:xfrm>
            <a:off x="0" y="6303963"/>
            <a:ext cx="960438" cy="220662"/>
          </a:xfrm>
          <a:prstGeom prst="rect">
            <a:avLst/>
          </a:prstGeom>
        </p:spPr>
        <p:txBody>
          <a:bodyPr/>
          <a:lstStyle/>
          <a:p>
            <a:fld id="{5CC3E5C4-3E2B-40F1-9F2B-C46CEB0C88DF}" type="slidenum">
              <a:rPr lang="en-CA" smtClean="0"/>
              <a:pPr/>
              <a:t>5</a:t>
            </a:fld>
            <a:endParaRPr lang="en-CA" dirty="0"/>
          </a:p>
        </p:txBody>
      </p:sp>
    </p:spTree>
    <p:extLst>
      <p:ext uri="{BB962C8B-B14F-4D97-AF65-F5344CB8AC3E}">
        <p14:creationId xmlns:p14="http://schemas.microsoft.com/office/powerpoint/2010/main" val="271444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AU" dirty="0"/>
              <a:t>Complexity Model</a:t>
            </a:r>
          </a:p>
        </p:txBody>
      </p:sp>
      <p:cxnSp>
        <p:nvCxnSpPr>
          <p:cNvPr id="5" name="Straight Connector 4"/>
          <p:cNvCxnSpPr/>
          <p:nvPr/>
        </p:nvCxnSpPr>
        <p:spPr>
          <a:xfrm>
            <a:off x="2667000" y="1752600"/>
            <a:ext cx="0" cy="4191000"/>
          </a:xfrm>
          <a:prstGeom prst="line">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667000" y="5943600"/>
            <a:ext cx="6629400" cy="0"/>
          </a:xfrm>
          <a:prstGeom prst="line">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9701" name="TextBox 9"/>
          <p:cNvSpPr txBox="1">
            <a:spLocks noChangeArrowheads="1"/>
          </p:cNvSpPr>
          <p:nvPr/>
        </p:nvSpPr>
        <p:spPr bwMode="auto">
          <a:xfrm rot="-5400000">
            <a:off x="1064419" y="3586956"/>
            <a:ext cx="23558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hangingPunct="1"/>
            <a:r>
              <a:rPr lang="en-AU" altLang="en-US" sz="2800" dirty="0"/>
              <a:t>Difficulty (log)</a:t>
            </a:r>
          </a:p>
        </p:txBody>
      </p:sp>
      <p:sp>
        <p:nvSpPr>
          <p:cNvPr id="29702" name="TextBox 10"/>
          <p:cNvSpPr txBox="1">
            <a:spLocks noChangeArrowheads="1"/>
          </p:cNvSpPr>
          <p:nvPr/>
        </p:nvSpPr>
        <p:spPr bwMode="auto">
          <a:xfrm>
            <a:off x="4114800" y="6096001"/>
            <a:ext cx="27432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hangingPunct="1"/>
            <a:r>
              <a:rPr lang="en-AU" altLang="en-US" sz="2800" dirty="0"/>
              <a:t>Semantic Depth</a:t>
            </a:r>
          </a:p>
        </p:txBody>
      </p:sp>
      <p:sp>
        <p:nvSpPr>
          <p:cNvPr id="12" name="Oval 11"/>
          <p:cNvSpPr/>
          <p:nvPr/>
        </p:nvSpPr>
        <p:spPr>
          <a:xfrm>
            <a:off x="2819400" y="4991100"/>
            <a:ext cx="12192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t>HTTP / HTML</a:t>
            </a:r>
          </a:p>
        </p:txBody>
      </p:sp>
      <p:sp>
        <p:nvSpPr>
          <p:cNvPr id="13" name="Oval 12"/>
          <p:cNvSpPr/>
          <p:nvPr/>
        </p:nvSpPr>
        <p:spPr>
          <a:xfrm>
            <a:off x="3124200" y="3600450"/>
            <a:ext cx="914400" cy="533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t>XML</a:t>
            </a:r>
          </a:p>
        </p:txBody>
      </p:sp>
      <p:sp>
        <p:nvSpPr>
          <p:cNvPr id="14" name="Oval 13"/>
          <p:cNvSpPr/>
          <p:nvPr/>
        </p:nvSpPr>
        <p:spPr>
          <a:xfrm>
            <a:off x="3429000" y="2438401"/>
            <a:ext cx="914400" cy="5635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t>WS</a:t>
            </a:r>
          </a:p>
        </p:txBody>
      </p:sp>
      <p:sp>
        <p:nvSpPr>
          <p:cNvPr id="15" name="Oval 14"/>
          <p:cNvSpPr/>
          <p:nvPr/>
        </p:nvSpPr>
        <p:spPr>
          <a:xfrm>
            <a:off x="5181600" y="4572000"/>
            <a:ext cx="1066800" cy="533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t>HL7 v2</a:t>
            </a:r>
          </a:p>
        </p:txBody>
      </p:sp>
      <p:sp>
        <p:nvSpPr>
          <p:cNvPr id="16" name="Oval 15"/>
          <p:cNvSpPr/>
          <p:nvPr/>
        </p:nvSpPr>
        <p:spPr>
          <a:xfrm>
            <a:off x="8305800" y="152400"/>
            <a:ext cx="1371600" cy="457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t>Snomed</a:t>
            </a:r>
          </a:p>
        </p:txBody>
      </p:sp>
      <p:cxnSp>
        <p:nvCxnSpPr>
          <p:cNvPr id="18" name="Straight Arrow Connector 17"/>
          <p:cNvCxnSpPr/>
          <p:nvPr/>
        </p:nvCxnSpPr>
        <p:spPr>
          <a:xfrm flipV="1">
            <a:off x="9677400" y="76200"/>
            <a:ext cx="152400" cy="762000"/>
          </a:xfrm>
          <a:prstGeom prst="straightConnector1">
            <a:avLst/>
          </a:prstGeom>
          <a:ln w="57150">
            <a:solidFill>
              <a:srgbClr val="A2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0" name="Oval 19"/>
          <p:cNvSpPr/>
          <p:nvPr/>
        </p:nvSpPr>
        <p:spPr>
          <a:xfrm>
            <a:off x="6553200" y="3267075"/>
            <a:ext cx="1066800" cy="533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t>CDA</a:t>
            </a:r>
          </a:p>
        </p:txBody>
      </p:sp>
      <p:sp>
        <p:nvSpPr>
          <p:cNvPr id="21" name="Oval 20"/>
          <p:cNvSpPr/>
          <p:nvPr/>
        </p:nvSpPr>
        <p:spPr>
          <a:xfrm>
            <a:off x="7753350" y="1133475"/>
            <a:ext cx="1066800" cy="533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t> HL7 V3</a:t>
            </a:r>
          </a:p>
        </p:txBody>
      </p:sp>
      <p:sp>
        <p:nvSpPr>
          <p:cNvPr id="22" name="Oval 21"/>
          <p:cNvSpPr/>
          <p:nvPr/>
        </p:nvSpPr>
        <p:spPr>
          <a:xfrm>
            <a:off x="7543800" y="2244725"/>
            <a:ext cx="1066800" cy="533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t>openEHR</a:t>
            </a:r>
          </a:p>
        </p:txBody>
      </p:sp>
      <p:cxnSp>
        <p:nvCxnSpPr>
          <p:cNvPr id="24" name="Straight Arrow Connector 23"/>
          <p:cNvCxnSpPr/>
          <p:nvPr/>
        </p:nvCxnSpPr>
        <p:spPr>
          <a:xfrm>
            <a:off x="7680176" y="4149080"/>
            <a:ext cx="971550" cy="838200"/>
          </a:xfrm>
          <a:prstGeom prst="straightConnector1">
            <a:avLst/>
          </a:prstGeom>
          <a:ln w="5715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8328248" y="4365105"/>
            <a:ext cx="774700" cy="369887"/>
          </a:xfrm>
          <a:prstGeom prst="rect">
            <a:avLst/>
          </a:prstGeom>
          <a:noFill/>
        </p:spPr>
        <p:txBody>
          <a:bodyPr wrap="none">
            <a:spAutoFit/>
          </a:bodyPr>
          <a:lstStyle/>
          <a:p>
            <a:pPr>
              <a:defRPr/>
            </a:pPr>
            <a:r>
              <a:rPr lang="en-AU" dirty="0">
                <a:latin typeface="Arial" charset="0"/>
                <a:cs typeface="Arial" charset="0"/>
              </a:rPr>
              <a:t>How?</a:t>
            </a:r>
          </a:p>
        </p:txBody>
      </p:sp>
      <p:sp>
        <p:nvSpPr>
          <p:cNvPr id="19" name="Oval 18"/>
          <p:cNvSpPr/>
          <p:nvPr/>
        </p:nvSpPr>
        <p:spPr>
          <a:xfrm>
            <a:off x="2209800" y="5676900"/>
            <a:ext cx="914400" cy="533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t>Text</a:t>
            </a:r>
          </a:p>
        </p:txBody>
      </p:sp>
      <p:sp>
        <p:nvSpPr>
          <p:cNvPr id="23" name="Oval 22"/>
          <p:cNvSpPr/>
          <p:nvPr/>
        </p:nvSpPr>
        <p:spPr>
          <a:xfrm>
            <a:off x="8976320" y="5157192"/>
            <a:ext cx="1066800" cy="533400"/>
          </a:xfrm>
          <a:prstGeom prst="ellipse">
            <a:avLst/>
          </a:prstGeom>
          <a:solidFill>
            <a:srgbClr val="FFC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AU" sz="1600" dirty="0">
                <a:solidFill>
                  <a:schemeClr val="tx1"/>
                </a:solidFill>
              </a:rPr>
              <a:t>???</a:t>
            </a:r>
          </a:p>
        </p:txBody>
      </p:sp>
      <p:sp>
        <p:nvSpPr>
          <p:cNvPr id="26" name="Slide Number Placeholder 3">
            <a:extLst>
              <a:ext uri="{FF2B5EF4-FFF2-40B4-BE49-F238E27FC236}">
                <a16:creationId xmlns:a16="http://schemas.microsoft.com/office/drawing/2014/main" id="{1592FBEF-C97C-41EE-B092-3E3916F77ECA}"/>
              </a:ext>
            </a:extLst>
          </p:cNvPr>
          <p:cNvSpPr>
            <a:spLocks noGrp="1"/>
          </p:cNvSpPr>
          <p:nvPr>
            <p:ph type="sldNum" sz="quarter" idx="4"/>
          </p:nvPr>
        </p:nvSpPr>
        <p:spPr>
          <a:xfrm>
            <a:off x="239349" y="6304236"/>
            <a:ext cx="960107" cy="221109"/>
          </a:xfrm>
        </p:spPr>
        <p:txBody>
          <a:bodyPr/>
          <a:lstStyle/>
          <a:p>
            <a:fld id="{5CC3E5C4-3E2B-40F1-9F2B-C46CEB0C88DF}" type="slidenum">
              <a:rPr lang="en-CA" smtClean="0"/>
              <a:pPr/>
              <a:t>6</a:t>
            </a:fld>
            <a:endParaRPr lang="en-CA" dirty="0"/>
          </a:p>
        </p:txBody>
      </p:sp>
    </p:spTree>
    <p:extLst>
      <p:ext uri="{BB962C8B-B14F-4D97-AF65-F5344CB8AC3E}">
        <p14:creationId xmlns:p14="http://schemas.microsoft.com/office/powerpoint/2010/main" val="1642038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lvl="0"/>
            <a:r>
              <a:rPr lang="en-US" b="1" dirty="0"/>
              <a:t>Implementer Focus</a:t>
            </a:r>
          </a:p>
          <a:p>
            <a:pPr lvl="0"/>
            <a:r>
              <a:rPr lang="en-US" dirty="0"/>
              <a:t>Target the </a:t>
            </a:r>
            <a:r>
              <a:rPr lang="en-US" b="1" dirty="0"/>
              <a:t>80%</a:t>
            </a:r>
            <a:r>
              <a:rPr lang="en-US" dirty="0"/>
              <a:t> (common stuff)</a:t>
            </a:r>
            <a:endParaRPr lang="en-US" b="1" dirty="0"/>
          </a:p>
          <a:p>
            <a:r>
              <a:rPr lang="en-US" dirty="0"/>
              <a:t>Use today’s </a:t>
            </a:r>
            <a:r>
              <a:rPr lang="en-US" b="1" dirty="0"/>
              <a:t>web technologies</a:t>
            </a:r>
          </a:p>
          <a:p>
            <a:r>
              <a:rPr lang="en-US" dirty="0"/>
              <a:t>Support </a:t>
            </a:r>
            <a:r>
              <a:rPr lang="en-US" b="1" dirty="0"/>
              <a:t>human readability</a:t>
            </a:r>
            <a:endParaRPr lang="en-US" dirty="0"/>
          </a:p>
          <a:p>
            <a:r>
              <a:rPr lang="en-US" dirty="0"/>
              <a:t>Paradigm</a:t>
            </a:r>
            <a:r>
              <a:rPr lang="en-US" b="1" dirty="0"/>
              <a:t> </a:t>
            </a:r>
            <a:r>
              <a:rPr lang="en-US" b="0" dirty="0"/>
              <a:t>&amp; architecturally </a:t>
            </a:r>
            <a:r>
              <a:rPr lang="en-US" b="1" dirty="0"/>
              <a:t>agnostic</a:t>
            </a:r>
          </a:p>
          <a:p>
            <a:r>
              <a:rPr lang="en-US" b="1" dirty="0"/>
              <a:t>Free</a:t>
            </a:r>
          </a:p>
          <a:p>
            <a:pPr>
              <a:buNone/>
            </a:pPr>
            <a:endParaRPr lang="en-US" b="0" dirty="0"/>
          </a:p>
        </p:txBody>
      </p:sp>
      <p:sp>
        <p:nvSpPr>
          <p:cNvPr id="2" name="Title 1"/>
          <p:cNvSpPr>
            <a:spLocks noGrp="1"/>
          </p:cNvSpPr>
          <p:nvPr>
            <p:ph type="title"/>
          </p:nvPr>
        </p:nvSpPr>
        <p:spPr/>
        <p:txBody>
          <a:bodyPr/>
          <a:lstStyle/>
          <a:p>
            <a:r>
              <a:rPr lang="en-US" dirty="0"/>
              <a:t>The Goals of FHIR</a:t>
            </a:r>
            <a:endParaRPr lang="en-CA" dirty="0"/>
          </a:p>
        </p:txBody>
      </p:sp>
      <p:sp>
        <p:nvSpPr>
          <p:cNvPr id="6" name="Slide Number Placeholder 3">
            <a:extLst>
              <a:ext uri="{FF2B5EF4-FFF2-40B4-BE49-F238E27FC236}">
                <a16:creationId xmlns:a16="http://schemas.microsoft.com/office/drawing/2014/main" id="{B266EE50-0A43-43CC-B986-AC93816B13FD}"/>
              </a:ext>
            </a:extLst>
          </p:cNvPr>
          <p:cNvSpPr>
            <a:spLocks noGrp="1"/>
          </p:cNvSpPr>
          <p:nvPr>
            <p:ph type="sldNum" sz="quarter" idx="4"/>
          </p:nvPr>
        </p:nvSpPr>
        <p:spPr>
          <a:xfrm>
            <a:off x="239349" y="6304236"/>
            <a:ext cx="960107" cy="221109"/>
          </a:xfrm>
        </p:spPr>
        <p:txBody>
          <a:bodyPr/>
          <a:lstStyle/>
          <a:p>
            <a:fld id="{5CC3E5C4-3E2B-40F1-9F2B-C46CEB0C88DF}" type="slidenum">
              <a:rPr lang="en-CA" smtClean="0"/>
              <a:pPr/>
              <a:t>7</a:t>
            </a:fld>
            <a:endParaRPr lang="en-CA" dirty="0"/>
          </a:p>
        </p:txBody>
      </p:sp>
    </p:spTree>
    <p:extLst>
      <p:ext uri="{BB962C8B-B14F-4D97-AF65-F5344CB8AC3E}">
        <p14:creationId xmlns:p14="http://schemas.microsoft.com/office/powerpoint/2010/main" val="3834172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t>Example – ISO AD type</a:t>
            </a:r>
          </a:p>
        </p:txBody>
      </p:sp>
      <p:sp>
        <p:nvSpPr>
          <p:cNvPr id="5" name="Content Placeholder 4"/>
          <p:cNvSpPr>
            <a:spLocks noGrp="1"/>
          </p:cNvSpPr>
          <p:nvPr>
            <p:ph idx="1"/>
          </p:nvPr>
        </p:nvSpPr>
        <p:spPr>
          <a:xfrm>
            <a:off x="1775520" y="1628800"/>
            <a:ext cx="8640960" cy="4896544"/>
          </a:xfrm>
        </p:spPr>
        <p:txBody>
          <a:bodyPr>
            <a:normAutofit fontScale="77500" lnSpcReduction="20000"/>
          </a:bodyPr>
          <a:lstStyle/>
          <a:p>
            <a:r>
              <a:rPr lang="en-US" noProof="0" dirty="0"/>
              <a:t>isNotOrdered, updateMode, flavorId, nullFlavor, controlAct root &amp; extension, validTime low and high, useable period (GTS – no room on the slide), use</a:t>
            </a:r>
          </a:p>
          <a:p>
            <a:pPr lvl="1"/>
            <a:r>
              <a:rPr lang="en-US" noProof="0" dirty="0"/>
              <a:t>home, primary home, vacation home, workplace, direct, public, bad, physical, postal, temporary, alphabetic, ideographic, syllabic, search, soundex, phonetic</a:t>
            </a:r>
          </a:p>
          <a:p>
            <a:r>
              <a:rPr lang="en-US" noProof="0" dirty="0"/>
              <a:t>0..* parts, each with:</a:t>
            </a:r>
          </a:p>
          <a:p>
            <a:pPr lvl="1"/>
            <a:r>
              <a:rPr lang="en-US" noProof="0" dirty="0"/>
              <a:t>value, code, code system, code system name, code system version, language, type:</a:t>
            </a:r>
          </a:p>
          <a:p>
            <a:pPr lvl="2"/>
            <a:r>
              <a:rPr lang="en-US" noProof="0" dirty="0"/>
              <a:t>address line, additional locator, unit identifier, unit designator, delivery address line, delivery installation type, delivery installation area, delivery installation qualifier, delivery mode, delivery mode identifier, street address line, building number, building number numeric, building number suffix, street name, street name base, street type, direction, intersection, care of, census tract, country, county or parish, municipality, delimiter, post box, precinct, state or province, postal code, delivery point identifier</a:t>
            </a:r>
          </a:p>
        </p:txBody>
      </p:sp>
    </p:spTree>
    <p:extLst>
      <p:ext uri="{BB962C8B-B14F-4D97-AF65-F5344CB8AC3E}">
        <p14:creationId xmlns:p14="http://schemas.microsoft.com/office/powerpoint/2010/main" val="41759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t>Example – FHIR Address</a:t>
            </a:r>
          </a:p>
        </p:txBody>
      </p:sp>
      <p:sp>
        <p:nvSpPr>
          <p:cNvPr id="5" name="Content Placeholder 4"/>
          <p:cNvSpPr>
            <a:spLocks noGrp="1"/>
          </p:cNvSpPr>
          <p:nvPr>
            <p:ph idx="1"/>
          </p:nvPr>
        </p:nvSpPr>
        <p:spPr>
          <a:xfrm>
            <a:off x="1775520" y="1628800"/>
            <a:ext cx="8640960" cy="4896544"/>
          </a:xfrm>
        </p:spPr>
        <p:txBody>
          <a:bodyPr>
            <a:normAutofit fontScale="77500" lnSpcReduction="20000"/>
          </a:bodyPr>
          <a:lstStyle/>
          <a:p>
            <a:r>
              <a:rPr lang="en-US" strike="sngStrike" noProof="0" dirty="0">
                <a:solidFill>
                  <a:srgbClr val="FF0000"/>
                </a:solidFill>
              </a:rPr>
              <a:t>isNotOrdered, updateMode, flavorId, nullFlavor, controlAct root &amp; extension, validTime low and high, useable </a:t>
            </a:r>
            <a:r>
              <a:rPr lang="en-US" b="1" noProof="0" dirty="0"/>
              <a:t>period</a:t>
            </a:r>
            <a:r>
              <a:rPr lang="en-US" noProof="0" dirty="0"/>
              <a:t> (low, high)</a:t>
            </a:r>
            <a:r>
              <a:rPr lang="en-US" strike="sngStrike" noProof="0" dirty="0">
                <a:solidFill>
                  <a:srgbClr val="FF0000"/>
                </a:solidFill>
              </a:rPr>
              <a:t> (GTS – no room on the slide), </a:t>
            </a:r>
            <a:r>
              <a:rPr lang="en-US" b="1" noProof="0" dirty="0"/>
              <a:t>use</a:t>
            </a:r>
          </a:p>
          <a:p>
            <a:pPr lvl="1"/>
            <a:r>
              <a:rPr lang="en-US" b="1" noProof="0" dirty="0"/>
              <a:t>home</a:t>
            </a:r>
            <a:r>
              <a:rPr lang="en-US" strike="sngStrike" noProof="0" dirty="0">
                <a:solidFill>
                  <a:srgbClr val="FF0000"/>
                </a:solidFill>
              </a:rPr>
              <a:t>, primary home, vacation home, </a:t>
            </a:r>
            <a:r>
              <a:rPr lang="en-US" b="1" noProof="0" dirty="0"/>
              <a:t>work</a:t>
            </a:r>
            <a:r>
              <a:rPr lang="en-US" strike="sngStrike" noProof="0" dirty="0">
                <a:solidFill>
                  <a:srgbClr val="FF0000"/>
                </a:solidFill>
              </a:rPr>
              <a:t>place, direct, public, bad, physical</a:t>
            </a:r>
            <a:r>
              <a:rPr lang="en-US" noProof="0" dirty="0"/>
              <a:t>visit</a:t>
            </a:r>
            <a:r>
              <a:rPr lang="en-US" b="1" noProof="0" dirty="0"/>
              <a:t>, postal,</a:t>
            </a:r>
            <a:r>
              <a:rPr lang="en-US" noProof="0" dirty="0"/>
              <a:t> </a:t>
            </a:r>
            <a:r>
              <a:rPr lang="en-US" b="1" noProof="0" dirty="0"/>
              <a:t>temp</a:t>
            </a:r>
            <a:r>
              <a:rPr lang="en-US" strike="sngStrike" noProof="0" dirty="0">
                <a:solidFill>
                  <a:srgbClr val="FF0000"/>
                </a:solidFill>
              </a:rPr>
              <a:t>orary, alphabetic, ideographic, syllabic, search, soundex, phonetic, </a:t>
            </a:r>
            <a:r>
              <a:rPr lang="en-US" noProof="0" dirty="0"/>
              <a:t>old</a:t>
            </a:r>
          </a:p>
          <a:p>
            <a:r>
              <a:rPr lang="en-US" strike="sngStrike" noProof="0" dirty="0">
                <a:solidFill>
                  <a:srgbClr val="FF0000"/>
                </a:solidFill>
              </a:rPr>
              <a:t>0..* parts, each with:</a:t>
            </a:r>
            <a:r>
              <a:rPr lang="en-US" noProof="0" dirty="0"/>
              <a:t>text</a:t>
            </a:r>
          </a:p>
          <a:p>
            <a:pPr lvl="1"/>
            <a:r>
              <a:rPr lang="en-US" strike="sngStrike" noProof="0" dirty="0">
                <a:solidFill>
                  <a:srgbClr val="FF0000"/>
                </a:solidFill>
              </a:rPr>
              <a:t>value, code, code system, code system name, code system version, language, type:</a:t>
            </a:r>
          </a:p>
          <a:p>
            <a:pPr lvl="2"/>
            <a:r>
              <a:rPr lang="en-US" strike="sngStrike" noProof="0" dirty="0">
                <a:solidFill>
                  <a:srgbClr val="FF0000"/>
                </a:solidFill>
              </a:rPr>
              <a:t>address </a:t>
            </a:r>
            <a:r>
              <a:rPr lang="en-US" b="1" noProof="0" dirty="0"/>
              <a:t>line</a:t>
            </a:r>
            <a:r>
              <a:rPr lang="en-US" strike="sngStrike" noProof="0" dirty="0">
                <a:solidFill>
                  <a:srgbClr val="FF0000"/>
                </a:solidFill>
              </a:rPr>
              <a:t>, additional locator, unit identifier, unit designator, delivery address line, delivery installation type, delivery installation area, delivery installation qualifier, delivery mode, delivery mode identifier, street address line, building number, building number numeric, building number suffix, street name, street name base, street type, direction, intersection, care of, census tract, </a:t>
            </a:r>
            <a:r>
              <a:rPr lang="en-US" b="1" noProof="0" dirty="0"/>
              <a:t>country</a:t>
            </a:r>
            <a:r>
              <a:rPr lang="en-US" strike="sngStrike" noProof="0" dirty="0">
                <a:solidFill>
                  <a:srgbClr val="FF0000"/>
                </a:solidFill>
              </a:rPr>
              <a:t>, county or parish, municipality</a:t>
            </a:r>
            <a:r>
              <a:rPr lang="en-US" b="1" noProof="0" dirty="0"/>
              <a:t>city</a:t>
            </a:r>
            <a:r>
              <a:rPr lang="en-US" strike="sngStrike" noProof="0" dirty="0">
                <a:solidFill>
                  <a:srgbClr val="FF0000"/>
                </a:solidFill>
              </a:rPr>
              <a:t>, delimiter, post box, precinct, </a:t>
            </a:r>
            <a:br>
              <a:rPr lang="en-US" strike="sngStrike" noProof="0" dirty="0">
                <a:solidFill>
                  <a:srgbClr val="FF0000"/>
                </a:solidFill>
              </a:rPr>
            </a:br>
            <a:r>
              <a:rPr lang="en-US" b="1" noProof="0" dirty="0"/>
              <a:t>state</a:t>
            </a:r>
            <a:r>
              <a:rPr lang="en-US" strike="sngStrike" noProof="0" dirty="0">
                <a:solidFill>
                  <a:srgbClr val="FF0000"/>
                </a:solidFill>
              </a:rPr>
              <a:t> or province, </a:t>
            </a:r>
            <a:r>
              <a:rPr lang="en-US" b="1" noProof="0" dirty="0"/>
              <a:t>postalCode</a:t>
            </a:r>
            <a:r>
              <a:rPr lang="en-US" strike="sngStrike" noProof="0" dirty="0">
                <a:solidFill>
                  <a:srgbClr val="FF0000"/>
                </a:solidFill>
              </a:rPr>
              <a:t>, delivery point identifier</a:t>
            </a:r>
          </a:p>
        </p:txBody>
      </p:sp>
    </p:spTree>
    <p:extLst>
      <p:ext uri="{BB962C8B-B14F-4D97-AF65-F5344CB8AC3E}">
        <p14:creationId xmlns:p14="http://schemas.microsoft.com/office/powerpoint/2010/main" val="1918084881"/>
      </p:ext>
    </p:extLst>
  </p:cSld>
  <p:clrMapOvr>
    <a:masterClrMapping/>
  </p:clrMapOvr>
</p:sld>
</file>

<file path=ppt/theme/theme1.xml><?xml version="1.0" encoding="utf-8"?>
<a:theme xmlns:a="http://schemas.openxmlformats.org/drawingml/2006/main" name="Refined">
  <a:themeElements>
    <a:clrScheme name="Refined 6">
      <a:dk1>
        <a:srgbClr val="000000"/>
      </a:dk1>
      <a:lt1>
        <a:srgbClr val="FFFFFF"/>
      </a:lt1>
      <a:dk2>
        <a:srgbClr val="000000"/>
      </a:dk2>
      <a:lt2>
        <a:srgbClr val="C0C0C0"/>
      </a:lt2>
      <a:accent1>
        <a:srgbClr val="CC3300"/>
      </a:accent1>
      <a:accent2>
        <a:srgbClr val="666699"/>
      </a:accent2>
      <a:accent3>
        <a:srgbClr val="FFFFFF"/>
      </a:accent3>
      <a:accent4>
        <a:srgbClr val="000000"/>
      </a:accent4>
      <a:accent5>
        <a:srgbClr val="E2ADAA"/>
      </a:accent5>
      <a:accent6>
        <a:srgbClr val="5C5C8A"/>
      </a:accent6>
      <a:hlink>
        <a:srgbClr val="999900"/>
      </a:hlink>
      <a:folHlink>
        <a:srgbClr val="4D4D4D"/>
      </a:folHlink>
    </a:clrScheme>
    <a:fontScheme name="Refined">
      <a:majorFont>
        <a:latin typeface="Verdana"/>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Refined 1">
        <a:dk1>
          <a:srgbClr val="666633"/>
        </a:dk1>
        <a:lt1>
          <a:srgbClr val="FFFFFF"/>
        </a:lt1>
        <a:dk2>
          <a:srgbClr val="000000"/>
        </a:dk2>
        <a:lt2>
          <a:srgbClr val="FFFFFF"/>
        </a:lt2>
        <a:accent1>
          <a:srgbClr val="666699"/>
        </a:accent1>
        <a:accent2>
          <a:srgbClr val="990000"/>
        </a:accent2>
        <a:accent3>
          <a:srgbClr val="AAAAAA"/>
        </a:accent3>
        <a:accent4>
          <a:srgbClr val="DADADA"/>
        </a:accent4>
        <a:accent5>
          <a:srgbClr val="B8B8CA"/>
        </a:accent5>
        <a:accent6>
          <a:srgbClr val="8A0000"/>
        </a:accent6>
        <a:hlink>
          <a:srgbClr val="999900"/>
        </a:hlink>
        <a:folHlink>
          <a:srgbClr val="FFFFFF"/>
        </a:folHlink>
      </a:clrScheme>
      <a:clrMap bg1="dk2" tx1="lt1" bg2="dk1" tx2="lt2" accent1="accent1" accent2="accent2" accent3="accent3" accent4="accent4" accent5="accent5" accent6="accent6" hlink="hlink" folHlink="folHlink"/>
    </a:extraClrScheme>
    <a:extraClrScheme>
      <a:clrScheme name="Refined 2">
        <a:dk1>
          <a:srgbClr val="4D4D4D"/>
        </a:dk1>
        <a:lt1>
          <a:srgbClr val="FFFFFF"/>
        </a:lt1>
        <a:dk2>
          <a:srgbClr val="4A1102"/>
        </a:dk2>
        <a:lt2>
          <a:srgbClr val="FFFFFF"/>
        </a:lt2>
        <a:accent1>
          <a:srgbClr val="CC3300"/>
        </a:accent1>
        <a:accent2>
          <a:srgbClr val="666699"/>
        </a:accent2>
        <a:accent3>
          <a:srgbClr val="B1AAAA"/>
        </a:accent3>
        <a:accent4>
          <a:srgbClr val="DADADA"/>
        </a:accent4>
        <a:accent5>
          <a:srgbClr val="E2ADAA"/>
        </a:accent5>
        <a:accent6>
          <a:srgbClr val="5C5C8A"/>
        </a:accent6>
        <a:hlink>
          <a:srgbClr val="FF9900"/>
        </a:hlink>
        <a:folHlink>
          <a:srgbClr val="FFFFFF"/>
        </a:folHlink>
      </a:clrScheme>
      <a:clrMap bg1="dk2" tx1="lt1" bg2="dk1" tx2="lt2" accent1="accent1" accent2="accent2" accent3="accent3" accent4="accent4" accent5="accent5" accent6="accent6" hlink="hlink" folHlink="folHlink"/>
    </a:extraClrScheme>
    <a:extraClrScheme>
      <a:clrScheme name="Refined 3">
        <a:dk1>
          <a:srgbClr val="666699"/>
        </a:dk1>
        <a:lt1>
          <a:srgbClr val="FFFFFF"/>
        </a:lt1>
        <a:dk2>
          <a:srgbClr val="400040"/>
        </a:dk2>
        <a:lt2>
          <a:srgbClr val="FFFFFF"/>
        </a:lt2>
        <a:accent1>
          <a:srgbClr val="FFCC00"/>
        </a:accent1>
        <a:accent2>
          <a:srgbClr val="FF3300"/>
        </a:accent2>
        <a:accent3>
          <a:srgbClr val="AFAAAF"/>
        </a:accent3>
        <a:accent4>
          <a:srgbClr val="DADADA"/>
        </a:accent4>
        <a:accent5>
          <a:srgbClr val="FFE2AA"/>
        </a:accent5>
        <a:accent6>
          <a:srgbClr val="E72D00"/>
        </a:accent6>
        <a:hlink>
          <a:srgbClr val="CC9900"/>
        </a:hlink>
        <a:folHlink>
          <a:srgbClr val="CC3300"/>
        </a:folHlink>
      </a:clrScheme>
      <a:clrMap bg1="dk2" tx1="lt1" bg2="dk1" tx2="lt2" accent1="accent1" accent2="accent2" accent3="accent3" accent4="accent4" accent5="accent5" accent6="accent6" hlink="hlink" folHlink="folHlink"/>
    </a:extraClrScheme>
    <a:extraClrScheme>
      <a:clrScheme name="Refined 4">
        <a:dk1>
          <a:srgbClr val="4D4D4D"/>
        </a:dk1>
        <a:lt1>
          <a:srgbClr val="FFFFFF"/>
        </a:lt1>
        <a:dk2>
          <a:srgbClr val="006699"/>
        </a:dk2>
        <a:lt2>
          <a:srgbClr val="CCECFF"/>
        </a:lt2>
        <a:accent1>
          <a:srgbClr val="339966"/>
        </a:accent1>
        <a:accent2>
          <a:srgbClr val="3366FF"/>
        </a:accent2>
        <a:accent3>
          <a:srgbClr val="AAB8CA"/>
        </a:accent3>
        <a:accent4>
          <a:srgbClr val="DADADA"/>
        </a:accent4>
        <a:accent5>
          <a:srgbClr val="ADCAB8"/>
        </a:accent5>
        <a:accent6>
          <a:srgbClr val="2D5CE7"/>
        </a:accent6>
        <a:hlink>
          <a:srgbClr val="33CCFF"/>
        </a:hlink>
        <a:folHlink>
          <a:srgbClr val="FFFFFF"/>
        </a:folHlink>
      </a:clrScheme>
      <a:clrMap bg1="dk2" tx1="lt1" bg2="dk1" tx2="lt2" accent1="accent1" accent2="accent2" accent3="accent3" accent4="accent4" accent5="accent5" accent6="accent6" hlink="hlink" folHlink="folHlink"/>
    </a:extraClrScheme>
    <a:extraClrScheme>
      <a:clrScheme name="Refined 5">
        <a:dk1>
          <a:srgbClr val="000000"/>
        </a:dk1>
        <a:lt1>
          <a:srgbClr val="FFFFFF"/>
        </a:lt1>
        <a:dk2>
          <a:srgbClr val="CC0000"/>
        </a:dk2>
        <a:lt2>
          <a:srgbClr val="666699"/>
        </a:lt2>
        <a:accent1>
          <a:srgbClr val="FF6600"/>
        </a:accent1>
        <a:accent2>
          <a:srgbClr val="FF9933"/>
        </a:accent2>
        <a:accent3>
          <a:srgbClr val="FFFFFF"/>
        </a:accent3>
        <a:accent4>
          <a:srgbClr val="000000"/>
        </a:accent4>
        <a:accent5>
          <a:srgbClr val="FFB8AA"/>
        </a:accent5>
        <a:accent6>
          <a:srgbClr val="E78A2D"/>
        </a:accent6>
        <a:hlink>
          <a:srgbClr val="FFCC00"/>
        </a:hlink>
        <a:folHlink>
          <a:srgbClr val="333399"/>
        </a:folHlink>
      </a:clrScheme>
      <a:clrMap bg1="lt1" tx1="dk1" bg2="lt2" tx2="dk2" accent1="accent1" accent2="accent2" accent3="accent3" accent4="accent4" accent5="accent5" accent6="accent6" hlink="hlink" folHlink="folHlink"/>
    </a:extraClrScheme>
    <a:extraClrScheme>
      <a:clrScheme name="Refined 6">
        <a:dk1>
          <a:srgbClr val="000000"/>
        </a:dk1>
        <a:lt1>
          <a:srgbClr val="FFFFFF"/>
        </a:lt1>
        <a:dk2>
          <a:srgbClr val="000000"/>
        </a:dk2>
        <a:lt2>
          <a:srgbClr val="C0C0C0"/>
        </a:lt2>
        <a:accent1>
          <a:srgbClr val="CC3300"/>
        </a:accent1>
        <a:accent2>
          <a:srgbClr val="666699"/>
        </a:accent2>
        <a:accent3>
          <a:srgbClr val="FFFFFF"/>
        </a:accent3>
        <a:accent4>
          <a:srgbClr val="000000"/>
        </a:accent4>
        <a:accent5>
          <a:srgbClr val="E2ADAA"/>
        </a:accent5>
        <a:accent6>
          <a:srgbClr val="5C5C8A"/>
        </a:accent6>
        <a:hlink>
          <a:srgbClr val="999900"/>
        </a:hlink>
        <a:folHlink>
          <a:srgbClr val="4D4D4D"/>
        </a:folHlink>
      </a:clrScheme>
      <a:clrMap bg1="lt1" tx1="dk1" bg2="lt2" tx2="dk2" accent1="accent1" accent2="accent2" accent3="accent3" accent4="accent4" accent5="accent5" accent6="accent6" hlink="hlink" folHlink="folHlink"/>
    </a:extraClrScheme>
    <a:extraClrScheme>
      <a:clrScheme name="Refined 7">
        <a:dk1>
          <a:srgbClr val="000000"/>
        </a:dk1>
        <a:lt1>
          <a:srgbClr val="FFFFFF"/>
        </a:lt1>
        <a:dk2>
          <a:srgbClr val="000066"/>
        </a:dk2>
        <a:lt2>
          <a:srgbClr val="333399"/>
        </a:lt2>
        <a:accent1>
          <a:srgbClr val="3399FF"/>
        </a:accent1>
        <a:accent2>
          <a:srgbClr val="9999FF"/>
        </a:accent2>
        <a:accent3>
          <a:srgbClr val="FFFFFF"/>
        </a:accent3>
        <a:accent4>
          <a:srgbClr val="000000"/>
        </a:accent4>
        <a:accent5>
          <a:srgbClr val="ADCAFF"/>
        </a:accent5>
        <a:accent6>
          <a:srgbClr val="8A8AE7"/>
        </a:accent6>
        <a:hlink>
          <a:srgbClr val="00CCFF"/>
        </a:hlink>
        <a:folHlink>
          <a:srgbClr val="5F5F5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34595</TotalTime>
  <Words>1521</Words>
  <Application>Microsoft Office PowerPoint</Application>
  <PresentationFormat>Widescreen</PresentationFormat>
  <Paragraphs>292</Paragraphs>
  <Slides>36</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ＭＳ Ｐゴシック</vt:lpstr>
      <vt:lpstr>Arial</vt:lpstr>
      <vt:lpstr>Calibri</vt:lpstr>
      <vt:lpstr>Souce Sans Pro</vt:lpstr>
      <vt:lpstr>Times New Roman</vt:lpstr>
      <vt:lpstr>Verdana</vt:lpstr>
      <vt:lpstr>Wingdings</vt:lpstr>
      <vt:lpstr>Refined</vt:lpstr>
      <vt:lpstr>Intro to FHIR and Terminology Services</vt:lpstr>
      <vt:lpstr>Who am I?</vt:lpstr>
      <vt:lpstr>This presentation</vt:lpstr>
      <vt:lpstr>Acknowledgements</vt:lpstr>
      <vt:lpstr>Why FHIR?</vt:lpstr>
      <vt:lpstr>Complexity Model</vt:lpstr>
      <vt:lpstr>The Goals of FHIR</vt:lpstr>
      <vt:lpstr>Example – ISO AD type</vt:lpstr>
      <vt:lpstr>Example – FHIR Address</vt:lpstr>
      <vt:lpstr>FHIR Resources</vt:lpstr>
      <vt:lpstr>FHIR solutions</vt:lpstr>
      <vt:lpstr>Resources</vt:lpstr>
      <vt:lpstr>What’s a Resource?</vt:lpstr>
      <vt:lpstr>Connecting Resources</vt:lpstr>
      <vt:lpstr>(FHIR home)</vt:lpstr>
      <vt:lpstr>SMART on FHIR</vt:lpstr>
      <vt:lpstr>CDS Hooks</vt:lpstr>
      <vt:lpstr>Who’s using FHIR?</vt:lpstr>
      <vt:lpstr>Terminology &amp; FHIR</vt:lpstr>
      <vt:lpstr>PowerPoint Presentation</vt:lpstr>
      <vt:lpstr>PowerPoint Presentation</vt:lpstr>
      <vt:lpstr>CodeSystem vs. ValueSet</vt:lpstr>
      <vt:lpstr>“Special” cases</vt:lpstr>
      <vt:lpstr>Conformance levels</vt:lpstr>
      <vt:lpstr>Coded Data Types</vt:lpstr>
      <vt:lpstr>CodeSystem Resource</vt:lpstr>
      <vt:lpstr>ValueSet Resource</vt:lpstr>
      <vt:lpstr>ConceptMap Resource</vt:lpstr>
      <vt:lpstr>Terminology artifacts as resources</vt:lpstr>
      <vt:lpstr>Terminology-Based Search</vt:lpstr>
      <vt:lpstr>Using SNOMED CT with FHIR</vt:lpstr>
      <vt:lpstr>Need for Terminology Services</vt:lpstr>
      <vt:lpstr>Some Application Needs</vt:lpstr>
      <vt:lpstr>More Application Needs</vt:lpstr>
      <vt:lpstr>Terminology Operations - Overview</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FHIR Webinar</dc:title>
  <dc:creator>Grahame</dc:creator>
  <cp:lastModifiedBy>Lloyd McKenzie</cp:lastModifiedBy>
  <cp:revision>655</cp:revision>
  <dcterms:created xsi:type="dcterms:W3CDTF">2012-12-03T20:41:34Z</dcterms:created>
  <dcterms:modified xsi:type="dcterms:W3CDTF">2018-10-17T07:33:57Z</dcterms:modified>
</cp:coreProperties>
</file>